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744"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94851660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1" name="Shape 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3" name="Shape 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9" name="Shape 9"/>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Clr>
                <a:schemeClr val="dk1"/>
              </a:buClr>
              <a:buSzPct val="100000"/>
              <a:buNone/>
              <a:defRPr sz="1800">
                <a:solidFill>
                  <a:schemeClr val="dk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SzPct val="100000"/>
              <a:defRPr sz="3000"/>
            </a:lvl1pPr>
            <a:lvl2pPr>
              <a:spcBef>
                <a:spcPts val="480"/>
              </a:spcBef>
              <a:buSzPct val="100000"/>
              <a:defRPr sz="2400"/>
            </a:lvl2pPr>
            <a:lvl3pPr>
              <a:spcBef>
                <a:spcPts val="480"/>
              </a:spcBef>
              <a:buSzPct val="100000"/>
              <a:defRPr sz="2400"/>
            </a:lvl3pPr>
            <a:lvl4pPr>
              <a:spcBef>
                <a:spcPts val="360"/>
              </a:spcBef>
              <a:buSzPct val="100000"/>
              <a:defRPr sz="1800"/>
            </a:lvl4pPr>
            <a:lvl5pPr>
              <a:spcBef>
                <a:spcPts val="360"/>
              </a:spcBef>
              <a:buSzPct val="100000"/>
              <a:defRPr sz="1800"/>
            </a:lvl5pPr>
            <a:lvl6pPr>
              <a:spcBef>
                <a:spcPts val="360"/>
              </a:spcBef>
              <a:buSzPct val="100000"/>
              <a:defRPr sz="1800"/>
            </a:lvl6pPr>
            <a:lvl7pPr>
              <a:spcBef>
                <a:spcPts val="360"/>
              </a:spcBef>
              <a:buSzPct val="100000"/>
              <a:defRPr sz="1800"/>
            </a:lvl7pPr>
            <a:lvl8pPr>
              <a:spcBef>
                <a:spcPts val="360"/>
              </a:spcBef>
              <a:buSzPct val="100000"/>
              <a:defRPr sz="1800"/>
            </a:lvl8pPr>
            <a:lvl9pPr>
              <a:spcBef>
                <a:spcPts val="360"/>
              </a:spcBef>
              <a:buSzPct val="100000"/>
              <a:defRPr sz="18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The_Clerk's_Tal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cliffsnotes.com/literature/c/the-canterbury-tales/summary-and-analysis/the-clerks-prologue-and-tal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1583342"/>
            <a:ext cx="7772400" cy="1159856"/>
          </a:xfrm>
          <a:prstGeom prst="rect">
            <a:avLst/>
          </a:prstGeom>
        </p:spPr>
        <p:txBody>
          <a:bodyPr lIns="91425" tIns="91425" rIns="91425" bIns="91425" anchor="b" anchorCtr="0">
            <a:noAutofit/>
          </a:bodyPr>
          <a:lstStyle/>
          <a:p>
            <a:pPr rtl="0">
              <a:spcBef>
                <a:spcPts val="0"/>
              </a:spcBef>
              <a:buNone/>
            </a:pPr>
            <a:r>
              <a:rPr lang="en"/>
              <a:t>The Canterbury Tales</a:t>
            </a:r>
          </a:p>
          <a:p>
            <a:pPr>
              <a:spcBef>
                <a:spcPts val="0"/>
              </a:spcBef>
              <a:buNone/>
            </a:pPr>
            <a:r>
              <a:rPr lang="en"/>
              <a:t>The Clerks Tale </a:t>
            </a:r>
          </a:p>
        </p:txBody>
      </p:sp>
      <p:sp>
        <p:nvSpPr>
          <p:cNvPr id="24" name="Shape 24"/>
          <p:cNvSpPr txBox="1">
            <a:spLocks noGrp="1"/>
          </p:cNvSpPr>
          <p:nvPr>
            <p:ph type="subTitle" idx="1"/>
          </p:nvPr>
        </p:nvSpPr>
        <p:spPr>
          <a:xfrm>
            <a:off x="854225" y="3990903"/>
            <a:ext cx="7772400" cy="784799"/>
          </a:xfrm>
          <a:prstGeom prst="rect">
            <a:avLst/>
          </a:prstGeom>
        </p:spPr>
        <p:txBody>
          <a:bodyPr lIns="91425" tIns="91425" rIns="91425" bIns="91425" anchor="t" anchorCtr="0">
            <a:noAutofit/>
          </a:bodyPr>
          <a:lstStyle/>
          <a:p>
            <a:pPr rtl="0">
              <a:spcBef>
                <a:spcPts val="0"/>
              </a:spcBef>
              <a:buNone/>
            </a:pPr>
            <a:r>
              <a:rPr lang="en" b="1" i="1">
                <a:solidFill>
                  <a:srgbClr val="000000"/>
                </a:solidFill>
              </a:rPr>
              <a:t>British literature</a:t>
            </a:r>
          </a:p>
          <a:p>
            <a:pPr>
              <a:spcBef>
                <a:spcPts val="0"/>
              </a:spcBef>
              <a:buNone/>
            </a:pPr>
            <a:r>
              <a:rPr lang="en" b="1" i="1">
                <a:solidFill>
                  <a:srgbClr val="000000"/>
                </a:solidFill>
              </a:rPr>
              <a:t>Mrs.Alfred</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body" idx="1"/>
          </p:nvPr>
        </p:nvSpPr>
        <p:spPr>
          <a:xfrm>
            <a:off x="143475" y="1305150"/>
            <a:ext cx="8229600" cy="3725699"/>
          </a:xfrm>
          <a:prstGeom prst="rect">
            <a:avLst/>
          </a:prstGeom>
        </p:spPr>
        <p:txBody>
          <a:bodyPr lIns="91425" tIns="91425" rIns="91425" bIns="91425" anchor="t" anchorCtr="0">
            <a:noAutofit/>
          </a:bodyPr>
          <a:lstStyle/>
          <a:p>
            <a:pPr>
              <a:spcBef>
                <a:spcPts val="0"/>
              </a:spcBef>
              <a:buNone/>
            </a:pPr>
            <a:r>
              <a:rPr lang="en"/>
              <a:t>c ncvchx</a:t>
            </a:r>
          </a:p>
        </p:txBody>
      </p:sp>
      <p:pic>
        <p:nvPicPr>
          <p:cNvPr id="30" name="Shape 30"/>
          <p:cNvPicPr preferRelativeResize="0"/>
          <p:nvPr/>
        </p:nvPicPr>
        <p:blipFill>
          <a:blip r:embed="rId3">
            <a:alphaModFix/>
          </a:blip>
          <a:stretch>
            <a:fillRect/>
          </a:stretch>
        </p:blipFill>
        <p:spPr>
          <a:xfrm>
            <a:off x="143475" y="1305150"/>
            <a:ext cx="4754150" cy="3579375"/>
          </a:xfrm>
          <a:prstGeom prst="rect">
            <a:avLst/>
          </a:prstGeom>
          <a:noFill/>
          <a:ln>
            <a:noFill/>
          </a:ln>
        </p:spPr>
      </p:pic>
      <p:sp>
        <p:nvSpPr>
          <p:cNvPr id="31" name="Shape 31"/>
          <p:cNvSpPr txBox="1"/>
          <p:nvPr/>
        </p:nvSpPr>
        <p:spPr>
          <a:xfrm>
            <a:off x="5593450" y="1480875"/>
            <a:ext cx="2676299" cy="2694300"/>
          </a:xfrm>
          <a:prstGeom prst="rect">
            <a:avLst/>
          </a:prstGeom>
          <a:noFill/>
          <a:ln>
            <a:noFill/>
          </a:ln>
        </p:spPr>
        <p:txBody>
          <a:bodyPr lIns="91425" tIns="91425" rIns="91425" bIns="91425" anchor="t" anchorCtr="0">
            <a:noAutofit/>
          </a:bodyPr>
          <a:lstStyle/>
          <a:p>
            <a:pPr>
              <a:spcBef>
                <a:spcPts val="0"/>
              </a:spcBef>
              <a:buNone/>
            </a:pPr>
            <a:r>
              <a:rPr lang="en"/>
              <a:t>A  clerk is a person who records all church business like marriages,births,and deaths the reason the were the only ones who did this were because they could read and write. Now a day’s isa call dependes your job description. Examples:    legal banking, sales, or file.</a:t>
            </a:r>
          </a:p>
        </p:txBody>
      </p:sp>
      <p:sp>
        <p:nvSpPr>
          <p:cNvPr id="32" name="Shape 32"/>
          <p:cNvSpPr txBox="1"/>
          <p:nvPr/>
        </p:nvSpPr>
        <p:spPr>
          <a:xfrm>
            <a:off x="384550" y="355800"/>
            <a:ext cx="7009200" cy="818399"/>
          </a:xfrm>
          <a:prstGeom prst="rect">
            <a:avLst/>
          </a:prstGeom>
          <a:noFill/>
          <a:ln>
            <a:noFill/>
          </a:ln>
        </p:spPr>
        <p:txBody>
          <a:bodyPr lIns="91425" tIns="91425" rIns="91425" bIns="91425" anchor="t" anchorCtr="0">
            <a:noAutofit/>
          </a:bodyPr>
          <a:lstStyle/>
          <a:p>
            <a:pPr>
              <a:spcBef>
                <a:spcPts val="0"/>
              </a:spcBef>
              <a:buNone/>
            </a:pPr>
            <a:r>
              <a:rPr lang="en" sz="3000"/>
              <a:t>Clerks in the 1400s characteristic treats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txBox="1">
            <a:spLocks noGrp="1"/>
          </p:cNvSpPr>
          <p:nvPr>
            <p:ph type="body" idx="1"/>
          </p:nvPr>
        </p:nvSpPr>
        <p:spPr>
          <a:xfrm>
            <a:off x="519650" y="1190650"/>
            <a:ext cx="8229600" cy="3725699"/>
          </a:xfrm>
          <a:prstGeom prst="rect">
            <a:avLst/>
          </a:prstGeom>
        </p:spPr>
        <p:txBody>
          <a:bodyPr lIns="91425" tIns="91425" rIns="91425" bIns="91425" anchor="t" anchorCtr="0">
            <a:noAutofit/>
          </a:bodyPr>
          <a:lstStyle/>
          <a:p>
            <a:pPr lvl="0" rtl="0">
              <a:spcBef>
                <a:spcPts val="0"/>
              </a:spcBef>
              <a:buNone/>
            </a:pPr>
            <a:r>
              <a:rPr lang="en" b="1">
                <a:solidFill>
                  <a:schemeClr val="dk1"/>
                </a:solidFill>
                <a:latin typeface="Times New Roman"/>
                <a:ea typeface="Times New Roman"/>
                <a:cs typeface="Times New Roman"/>
                <a:sym typeface="Times New Roman"/>
              </a:rPr>
              <a:t>He is a hard working philosopher, who dedicates his life to holly studies. He in his personal life has no friends because of his studies as well as in his books all day.And makes no money at all!!!</a:t>
            </a:r>
          </a:p>
        </p:txBody>
      </p:sp>
      <p:sp>
        <p:nvSpPr>
          <p:cNvPr id="38" name="Shape 38"/>
          <p:cNvSpPr txBox="1"/>
          <p:nvPr/>
        </p:nvSpPr>
        <p:spPr>
          <a:xfrm>
            <a:off x="972525" y="249050"/>
            <a:ext cx="5906100" cy="758999"/>
          </a:xfrm>
          <a:prstGeom prst="rect">
            <a:avLst/>
          </a:prstGeom>
          <a:noFill/>
          <a:ln>
            <a:noFill/>
          </a:ln>
        </p:spPr>
        <p:txBody>
          <a:bodyPr lIns="91425" tIns="91425" rIns="91425" bIns="91425" anchor="t" anchorCtr="0">
            <a:noAutofit/>
          </a:bodyPr>
          <a:lstStyle/>
          <a:p>
            <a:pPr>
              <a:spcBef>
                <a:spcPts val="0"/>
              </a:spcBef>
              <a:buNone/>
            </a:pPr>
            <a:r>
              <a:rPr lang="en" sz="3000" b="1" i="1"/>
              <a:t>The clerk in the tale character descripcion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The Clerks Tale</a:t>
            </a:r>
          </a:p>
        </p:txBody>
      </p:sp>
      <p:sp>
        <p:nvSpPr>
          <p:cNvPr id="44" name="Shape 4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endParaRPr/>
          </a:p>
        </p:txBody>
      </p:sp>
      <p:pic>
        <p:nvPicPr>
          <p:cNvPr id="45" name="Shape 45"/>
          <p:cNvPicPr preferRelativeResize="0"/>
          <p:nvPr/>
        </p:nvPicPr>
        <p:blipFill>
          <a:blip r:embed="rId3">
            <a:alphaModFix/>
          </a:blip>
          <a:stretch>
            <a:fillRect/>
          </a:stretch>
        </p:blipFill>
        <p:spPr>
          <a:xfrm>
            <a:off x="457200" y="1240900"/>
            <a:ext cx="3191474" cy="1802049"/>
          </a:xfrm>
          <a:prstGeom prst="rect">
            <a:avLst/>
          </a:prstGeom>
          <a:noFill/>
          <a:ln>
            <a:noFill/>
          </a:ln>
        </p:spPr>
      </p:pic>
      <p:pic>
        <p:nvPicPr>
          <p:cNvPr id="46" name="Shape 46"/>
          <p:cNvPicPr preferRelativeResize="0"/>
          <p:nvPr/>
        </p:nvPicPr>
        <p:blipFill>
          <a:blip r:embed="rId4">
            <a:alphaModFix/>
          </a:blip>
          <a:stretch>
            <a:fillRect/>
          </a:stretch>
        </p:blipFill>
        <p:spPr>
          <a:xfrm>
            <a:off x="4379025" y="2181950"/>
            <a:ext cx="3105674" cy="2449499"/>
          </a:xfrm>
          <a:prstGeom prst="rect">
            <a:avLst/>
          </a:prstGeom>
          <a:noFill/>
          <a:ln>
            <a:noFill/>
          </a:ln>
        </p:spPr>
      </p:pic>
      <p:sp>
        <p:nvSpPr>
          <p:cNvPr id="47" name="Shape 47"/>
          <p:cNvSpPr txBox="1"/>
          <p:nvPr/>
        </p:nvSpPr>
        <p:spPr>
          <a:xfrm>
            <a:off x="731525" y="3220475"/>
            <a:ext cx="2979600" cy="857400"/>
          </a:xfrm>
          <a:prstGeom prst="rect">
            <a:avLst/>
          </a:prstGeom>
          <a:noFill/>
          <a:ln>
            <a:noFill/>
          </a:ln>
        </p:spPr>
        <p:txBody>
          <a:bodyPr lIns="91425" tIns="91425" rIns="91425" bIns="91425" anchor="t" anchorCtr="0">
            <a:noAutofit/>
          </a:bodyPr>
          <a:lstStyle/>
          <a:p>
            <a:pPr lvl="0" rtl="0">
              <a:spcBef>
                <a:spcPts val="0"/>
              </a:spcBef>
              <a:buNone/>
            </a:pPr>
            <a:r>
              <a:rPr lang="en"/>
              <a:t>A marquis called Walter</a:t>
            </a:r>
          </a:p>
        </p:txBody>
      </p:sp>
      <p:sp>
        <p:nvSpPr>
          <p:cNvPr id="48" name="Shape 48"/>
          <p:cNvSpPr txBox="1"/>
          <p:nvPr/>
        </p:nvSpPr>
        <p:spPr>
          <a:xfrm>
            <a:off x="5682650" y="1534400"/>
            <a:ext cx="2524800" cy="758399"/>
          </a:xfrm>
          <a:prstGeom prst="rect">
            <a:avLst/>
          </a:prstGeom>
          <a:noFill/>
          <a:ln>
            <a:noFill/>
          </a:ln>
        </p:spPr>
        <p:txBody>
          <a:bodyPr lIns="91425" tIns="91425" rIns="91425" bIns="91425" anchor="t" anchorCtr="0">
            <a:noAutofit/>
          </a:bodyPr>
          <a:lstStyle/>
          <a:p>
            <a:pPr lvl="0" rtl="0">
              <a:spcBef>
                <a:spcPts val="0"/>
              </a:spcBef>
              <a:buNone/>
            </a:pPr>
            <a:r>
              <a:rPr lang="en"/>
              <a:t>A peasant, named Griselda</a:t>
            </a:r>
          </a:p>
        </p:txBody>
      </p:sp>
      <p:pic>
        <p:nvPicPr>
          <p:cNvPr id="49" name="Shape 49"/>
          <p:cNvPicPr preferRelativeResize="0"/>
          <p:nvPr/>
        </p:nvPicPr>
        <p:blipFill rotWithShape="1">
          <a:blip r:embed="rId5">
            <a:alphaModFix/>
          </a:blip>
          <a:srcRect l="-84439" t="-177482" r="114411" b="202497"/>
          <a:stretch/>
        </p:blipFill>
        <p:spPr>
          <a:xfrm>
            <a:off x="2873300" y="3381775"/>
            <a:ext cx="1694249" cy="1292799"/>
          </a:xfrm>
          <a:prstGeom prst="rect">
            <a:avLst/>
          </a:prstGeom>
          <a:noFill/>
          <a:ln>
            <a:noFill/>
          </a:ln>
        </p:spPr>
      </p:pic>
      <p:pic>
        <p:nvPicPr>
          <p:cNvPr id="50" name="Shape 50"/>
          <p:cNvPicPr preferRelativeResize="0"/>
          <p:nvPr/>
        </p:nvPicPr>
        <p:blipFill>
          <a:blip r:embed="rId5">
            <a:alphaModFix/>
          </a:blip>
          <a:stretch>
            <a:fillRect/>
          </a:stretch>
        </p:blipFill>
        <p:spPr>
          <a:xfrm>
            <a:off x="2510750" y="3579525"/>
            <a:ext cx="2419349" cy="1292799"/>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pic>
        <p:nvPicPr>
          <p:cNvPr id="55" name="Shape 55"/>
          <p:cNvPicPr preferRelativeResize="0"/>
          <p:nvPr/>
        </p:nvPicPr>
        <p:blipFill>
          <a:blip r:embed="rId3">
            <a:alphaModFix/>
          </a:blip>
          <a:stretch>
            <a:fillRect/>
          </a:stretch>
        </p:blipFill>
        <p:spPr>
          <a:xfrm>
            <a:off x="366525" y="132262"/>
            <a:ext cx="4267200" cy="4789774"/>
          </a:xfrm>
          <a:prstGeom prst="rect">
            <a:avLst/>
          </a:prstGeom>
          <a:noFill/>
          <a:ln>
            <a:noFill/>
          </a:ln>
        </p:spPr>
      </p:pic>
      <p:sp>
        <p:nvSpPr>
          <p:cNvPr id="56" name="Shape 56"/>
          <p:cNvSpPr txBox="1"/>
          <p:nvPr/>
        </p:nvSpPr>
        <p:spPr>
          <a:xfrm>
            <a:off x="4228550" y="651225"/>
            <a:ext cx="365699" cy="338999"/>
          </a:xfrm>
          <a:prstGeom prst="rect">
            <a:avLst/>
          </a:prstGeom>
          <a:noFill/>
          <a:ln>
            <a:noFill/>
          </a:ln>
        </p:spPr>
        <p:txBody>
          <a:bodyPr lIns="91425" tIns="91425" rIns="91425" bIns="91425" anchor="t" anchorCtr="0">
            <a:noAutofit/>
          </a:bodyPr>
          <a:lstStyle/>
          <a:p>
            <a:pPr lvl="0" rtl="0">
              <a:spcBef>
                <a:spcPts val="0"/>
              </a:spcBef>
              <a:buNone/>
            </a:pPr>
            <a:endParaRPr/>
          </a:p>
        </p:txBody>
      </p:sp>
      <p:sp>
        <p:nvSpPr>
          <p:cNvPr id="57" name="Shape 57"/>
          <p:cNvSpPr txBox="1"/>
          <p:nvPr/>
        </p:nvSpPr>
        <p:spPr>
          <a:xfrm>
            <a:off x="5031425" y="463900"/>
            <a:ext cx="3655500" cy="597600"/>
          </a:xfrm>
          <a:prstGeom prst="rect">
            <a:avLst/>
          </a:prstGeom>
          <a:noFill/>
          <a:ln>
            <a:noFill/>
          </a:ln>
        </p:spPr>
        <p:txBody>
          <a:bodyPr lIns="91425" tIns="91425" rIns="91425" bIns="91425" anchor="t" anchorCtr="0">
            <a:noAutofit/>
          </a:bodyPr>
          <a:lstStyle/>
          <a:p>
            <a:pPr rtl="0">
              <a:spcBef>
                <a:spcPts val="0"/>
              </a:spcBef>
              <a:buNone/>
            </a:pPr>
            <a:r>
              <a:rPr lang="en"/>
              <a:t>griselda baby girl </a:t>
            </a:r>
          </a:p>
          <a:p>
            <a:pPr>
              <a:spcBef>
                <a:spcPts val="0"/>
              </a:spcBef>
              <a:buNone/>
            </a:pPr>
            <a:endParaRPr/>
          </a:p>
        </p:txBody>
      </p:sp>
      <p:sp>
        <p:nvSpPr>
          <p:cNvPr id="58" name="Shape 58"/>
          <p:cNvSpPr txBox="1"/>
          <p:nvPr/>
        </p:nvSpPr>
        <p:spPr>
          <a:xfrm>
            <a:off x="5111725" y="1233550"/>
            <a:ext cx="3220500" cy="2587199"/>
          </a:xfrm>
          <a:prstGeom prst="rect">
            <a:avLst/>
          </a:prstGeom>
          <a:noFill/>
          <a:ln>
            <a:noFill/>
          </a:ln>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Shape 63"/>
          <p:cNvPicPr preferRelativeResize="0"/>
          <p:nvPr/>
        </p:nvPicPr>
        <p:blipFill>
          <a:blip r:embed="rId3">
            <a:alphaModFix/>
          </a:blip>
          <a:stretch>
            <a:fillRect/>
          </a:stretch>
        </p:blipFill>
        <p:spPr>
          <a:xfrm>
            <a:off x="84700" y="98124"/>
            <a:ext cx="3711249" cy="4519025"/>
          </a:xfrm>
          <a:prstGeom prst="rect">
            <a:avLst/>
          </a:prstGeom>
          <a:noFill/>
          <a:ln>
            <a:noFill/>
          </a:ln>
        </p:spPr>
      </p:pic>
      <p:sp>
        <p:nvSpPr>
          <p:cNvPr id="64" name="Shape 64"/>
          <p:cNvSpPr txBox="1"/>
          <p:nvPr/>
        </p:nvSpPr>
        <p:spPr>
          <a:xfrm>
            <a:off x="3907375" y="410375"/>
            <a:ext cx="2569200" cy="677999"/>
          </a:xfrm>
          <a:prstGeom prst="rect">
            <a:avLst/>
          </a:prstGeom>
          <a:noFill/>
          <a:ln>
            <a:noFill/>
          </a:ln>
        </p:spPr>
        <p:txBody>
          <a:bodyPr lIns="91425" tIns="91425" rIns="91425" bIns="91425" anchor="t" anchorCtr="0">
            <a:noAutofit/>
          </a:bodyPr>
          <a:lstStyle/>
          <a:p>
            <a:pPr>
              <a:spcBef>
                <a:spcPts val="0"/>
              </a:spcBef>
              <a:buNone/>
            </a:pPr>
            <a:r>
              <a:rPr lang="en"/>
              <a:t>griselda's daughter gone </a:t>
            </a:r>
          </a:p>
        </p:txBody>
      </p:sp>
      <p:pic>
        <p:nvPicPr>
          <p:cNvPr id="65" name="Shape 65"/>
          <p:cNvPicPr preferRelativeResize="0"/>
          <p:nvPr/>
        </p:nvPicPr>
        <p:blipFill>
          <a:blip r:embed="rId4">
            <a:alphaModFix/>
          </a:blip>
          <a:stretch>
            <a:fillRect/>
          </a:stretch>
        </p:blipFill>
        <p:spPr>
          <a:xfrm>
            <a:off x="4122225" y="723325"/>
            <a:ext cx="2639874" cy="2720175"/>
          </a:xfrm>
          <a:prstGeom prst="rect">
            <a:avLst/>
          </a:prstGeom>
          <a:noFill/>
          <a:ln>
            <a:noFill/>
          </a:ln>
        </p:spPr>
      </p:pic>
      <p:sp>
        <p:nvSpPr>
          <p:cNvPr id="66" name="Shape 66"/>
          <p:cNvSpPr txBox="1"/>
          <p:nvPr/>
        </p:nvSpPr>
        <p:spPr>
          <a:xfrm>
            <a:off x="4122225" y="3586225"/>
            <a:ext cx="3657600" cy="457200"/>
          </a:xfrm>
          <a:prstGeom prst="rect">
            <a:avLst/>
          </a:prstGeom>
          <a:noFill/>
          <a:ln>
            <a:noFill/>
          </a:ln>
        </p:spPr>
        <p:txBody>
          <a:bodyPr lIns="91425" tIns="91425" rIns="91425" bIns="91425" anchor="t" anchorCtr="0">
            <a:noAutofit/>
          </a:bodyPr>
          <a:lstStyle/>
          <a:p>
            <a:pPr rtl="0">
              <a:spcBef>
                <a:spcPts val="0"/>
              </a:spcBef>
              <a:buNone/>
            </a:pPr>
            <a:r>
              <a:rPr lang="en"/>
              <a:t>so called dead but hide away for trust</a:t>
            </a:r>
          </a:p>
          <a:p>
            <a:pPr>
              <a:spcBef>
                <a:spcPts val="0"/>
              </a:spcBef>
              <a:buNone/>
            </a:pP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pic>
        <p:nvPicPr>
          <p:cNvPr id="71" name="Shape 71"/>
          <p:cNvPicPr preferRelativeResize="0"/>
          <p:nvPr/>
        </p:nvPicPr>
        <p:blipFill>
          <a:blip r:embed="rId3">
            <a:alphaModFix/>
          </a:blip>
          <a:stretch>
            <a:fillRect/>
          </a:stretch>
        </p:blipFill>
        <p:spPr>
          <a:xfrm>
            <a:off x="152400" y="152400"/>
            <a:ext cx="2327625" cy="3574574"/>
          </a:xfrm>
          <a:prstGeom prst="rect">
            <a:avLst/>
          </a:prstGeom>
          <a:noFill/>
          <a:ln>
            <a:noFill/>
          </a:ln>
        </p:spPr>
      </p:pic>
      <p:sp>
        <p:nvSpPr>
          <p:cNvPr id="72" name="Shape 72"/>
          <p:cNvSpPr txBox="1"/>
          <p:nvPr/>
        </p:nvSpPr>
        <p:spPr>
          <a:xfrm>
            <a:off x="2961775" y="339000"/>
            <a:ext cx="3693299" cy="695700"/>
          </a:xfrm>
          <a:prstGeom prst="rect">
            <a:avLst/>
          </a:prstGeom>
          <a:noFill/>
          <a:ln>
            <a:noFill/>
          </a:ln>
        </p:spPr>
        <p:txBody>
          <a:bodyPr lIns="91425" tIns="91425" rIns="91425" bIns="91425" anchor="t" anchorCtr="0">
            <a:noAutofit/>
          </a:bodyPr>
          <a:lstStyle/>
          <a:p>
            <a:pPr>
              <a:spcBef>
                <a:spcPts val="0"/>
              </a:spcBef>
              <a:buNone/>
            </a:pPr>
            <a:r>
              <a:rPr lang="en"/>
              <a:t>griselda's so called dead daughter </a:t>
            </a:r>
          </a:p>
        </p:txBody>
      </p:sp>
      <p:pic>
        <p:nvPicPr>
          <p:cNvPr id="73" name="Shape 73"/>
          <p:cNvPicPr preferRelativeResize="0"/>
          <p:nvPr/>
        </p:nvPicPr>
        <p:blipFill>
          <a:blip r:embed="rId4">
            <a:alphaModFix/>
          </a:blip>
          <a:stretch>
            <a:fillRect/>
          </a:stretch>
        </p:blipFill>
        <p:spPr>
          <a:xfrm>
            <a:off x="2783350" y="884700"/>
            <a:ext cx="4754875" cy="2416050"/>
          </a:xfrm>
          <a:prstGeom prst="rect">
            <a:avLst/>
          </a:prstGeom>
          <a:noFill/>
          <a:ln>
            <a:noFill/>
          </a:ln>
        </p:spPr>
      </p:pic>
      <p:sp>
        <p:nvSpPr>
          <p:cNvPr id="74" name="Shape 74"/>
          <p:cNvSpPr txBox="1"/>
          <p:nvPr/>
        </p:nvSpPr>
        <p:spPr>
          <a:xfrm>
            <a:off x="4674600" y="3844950"/>
            <a:ext cx="3318599" cy="829800"/>
          </a:xfrm>
          <a:prstGeom prst="rect">
            <a:avLst/>
          </a:prstGeom>
          <a:noFill/>
          <a:ln>
            <a:noFill/>
          </a:ln>
        </p:spPr>
        <p:txBody>
          <a:bodyPr lIns="91425" tIns="91425" rIns="91425" bIns="91425" anchor="t" anchorCtr="0">
            <a:noAutofit/>
          </a:bodyPr>
          <a:lstStyle/>
          <a:p>
            <a:pPr>
              <a:spcBef>
                <a:spcPts val="0"/>
              </a:spcBef>
              <a:buNone/>
            </a:pPr>
            <a:r>
              <a:rPr lang="en"/>
              <a:t>They lived happily ever after</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The moral of this tale is ….</a:t>
            </a:r>
          </a:p>
        </p:txBody>
      </p:sp>
      <p:sp>
        <p:nvSpPr>
          <p:cNvPr id="80" name="Shape 8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a:t>I think that the moral of this tale is that no matter what happens loyalty is the key to final confert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Resources </a:t>
            </a:r>
          </a:p>
        </p:txBody>
      </p:sp>
      <p:sp>
        <p:nvSpPr>
          <p:cNvPr id="86" name="Shape 8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1100" u="sng">
                <a:solidFill>
                  <a:schemeClr val="hlink"/>
                </a:solidFill>
                <a:hlinkClick r:id="rId3"/>
              </a:rPr>
              <a:t>http://en.wikipedia.org/wiki/The_Clerk's_Tale</a:t>
            </a:r>
          </a:p>
          <a:p>
            <a:pPr rtl="0">
              <a:spcBef>
                <a:spcPts val="0"/>
              </a:spcBef>
              <a:buNone/>
            </a:pPr>
            <a:r>
              <a:rPr lang="en" sz="1100" u="sng">
                <a:solidFill>
                  <a:schemeClr val="hlink"/>
                </a:solidFill>
                <a:hlinkClick r:id="rId4"/>
              </a:rPr>
              <a:t>http://www.cliffsnotes.com/literature/c/the-canterbury-tales/summary-and-analysis/the-clerks-prologue-and-tale</a:t>
            </a:r>
          </a:p>
          <a:p>
            <a:pPr>
              <a:spcBef>
                <a:spcPts val="0"/>
              </a:spcBef>
              <a:buNone/>
            </a:pPr>
            <a:endParaRPr/>
          </a:p>
        </p:txBody>
      </p:sp>
    </p:spTree>
  </p:cSld>
  <p:clrMapOvr>
    <a:masterClrMapping/>
  </p:clrMapOvr>
  <p:transition spd="slow">
    <p:cut/>
  </p:transition>
</p:sld>
</file>

<file path=ppt/theme/theme1.xml><?xml version="1.0" encoding="utf-8"?>
<a:theme xmlns:a="http://schemas.openxmlformats.org/drawingml/2006/main"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187</Words>
  <Application>Microsoft Office PowerPoint</Application>
  <PresentationFormat>On-screen Show (16:9)</PresentationFormat>
  <Paragraphs>22</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light-gradient</vt:lpstr>
      <vt:lpstr>The Canterbury Tales The Clerks Tale </vt:lpstr>
      <vt:lpstr>PowerPoint Presentation</vt:lpstr>
      <vt:lpstr>PowerPoint Presentation</vt:lpstr>
      <vt:lpstr>The Clerks Tale</vt:lpstr>
      <vt:lpstr>PowerPoint Presentation</vt:lpstr>
      <vt:lpstr>PowerPoint Presentation</vt:lpstr>
      <vt:lpstr>PowerPoint Presentation</vt:lpstr>
      <vt:lpstr>The moral of this tale is ….</vt:lpstr>
      <vt:lpstr>Resources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Canterbury Tales The Clerks Tale </dc:title>
  <dc:creator>Attisso, Jeanette J</dc:creator>
  <cp:lastModifiedBy>Chicago Public Schools</cp:lastModifiedBy>
  <cp:revision>1</cp:revision>
  <dcterms:modified xsi:type="dcterms:W3CDTF">2014-10-22T13:00:17Z</dcterms:modified>
</cp:coreProperties>
</file>