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0" r:id="rId3"/>
    <p:sldId id="257" r:id="rId4"/>
    <p:sldId id="258" r:id="rId5"/>
    <p:sldId id="260" r:id="rId6"/>
    <p:sldId id="259" r:id="rId7"/>
    <p:sldId id="261" r:id="rId8"/>
    <p:sldId id="262" r:id="rId9"/>
    <p:sldId id="263" r:id="rId10"/>
    <p:sldId id="265" r:id="rId11"/>
    <p:sldId id="264" r:id="rId12"/>
    <p:sldId id="266"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85CC58F-B342-47BA-885A-E9C796D70F1F}" type="datetimeFigureOut">
              <a:rPr lang="en-US" smtClean="0"/>
              <a:pPr/>
              <a:t>12/16/2012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B65257E-47FF-41B8-922C-0102FA309B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5CC58F-B342-47BA-885A-E9C796D70F1F}" type="datetimeFigureOut">
              <a:rPr lang="en-US" smtClean="0"/>
              <a:pPr/>
              <a:t>12/16/2012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65257E-47FF-41B8-922C-0102FA309B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85CC58F-B342-47BA-885A-E9C796D70F1F}" type="datetimeFigureOut">
              <a:rPr lang="en-US" smtClean="0"/>
              <a:pPr/>
              <a:t>12/16/2012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B65257E-47FF-41B8-922C-0102FA309B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5CC58F-B342-47BA-885A-E9C796D70F1F}" type="datetimeFigureOut">
              <a:rPr lang="en-US" smtClean="0"/>
              <a:pPr/>
              <a:t>12/16/2012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B65257E-47FF-41B8-922C-0102FA309B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85CC58F-B342-47BA-885A-E9C796D70F1F}" type="datetimeFigureOut">
              <a:rPr lang="en-US" smtClean="0"/>
              <a:pPr/>
              <a:t>12/16/2012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B65257E-47FF-41B8-922C-0102FA309B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5CC58F-B342-47BA-885A-E9C796D70F1F}" type="datetimeFigureOut">
              <a:rPr lang="en-US" smtClean="0"/>
              <a:pPr/>
              <a:t>12/16/2012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65257E-47FF-41B8-922C-0102FA309B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5CC58F-B342-47BA-885A-E9C796D70F1F}" type="datetimeFigureOut">
              <a:rPr lang="en-US" smtClean="0"/>
              <a:pPr/>
              <a:t>12/16/2012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B65257E-47FF-41B8-922C-0102FA309B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85CC58F-B342-47BA-885A-E9C796D70F1F}" type="datetimeFigureOut">
              <a:rPr lang="en-US" smtClean="0"/>
              <a:pPr/>
              <a:t>12/16/2012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B65257E-47FF-41B8-922C-0102FA309B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85CC58F-B342-47BA-885A-E9C796D70F1F}" type="datetimeFigureOut">
              <a:rPr lang="en-US" smtClean="0"/>
              <a:pPr/>
              <a:t>12/16/2012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B65257E-47FF-41B8-922C-0102FA309B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5CC58F-B342-47BA-885A-E9C796D70F1F}" type="datetimeFigureOut">
              <a:rPr lang="en-US" smtClean="0"/>
              <a:pPr/>
              <a:t>12/16/2012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65257E-47FF-41B8-922C-0102FA309B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85CC58F-B342-47BA-885A-E9C796D70F1F}" type="datetimeFigureOut">
              <a:rPr lang="en-US" smtClean="0"/>
              <a:pPr/>
              <a:t>12/16/2012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B65257E-47FF-41B8-922C-0102FA309B6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85CC58F-B342-47BA-885A-E9C796D70F1F}" type="datetimeFigureOut">
              <a:rPr lang="en-US" smtClean="0"/>
              <a:pPr/>
              <a:t>12/16/2012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B65257E-47FF-41B8-922C-0102FA309B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20574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6600"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FADI ILIAS</a:t>
            </a:r>
            <a:br>
              <a:rPr lang="en-US" sz="6600"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br>
            <a:endParaRPr lang="en-US" sz="66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838200" y="3733800"/>
            <a:ext cx="7543800" cy="22098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Rm:402</a:t>
            </a:r>
          </a:p>
          <a:p>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Period:6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dk1"/>
          </a:fillRef>
          <a:effectRef idx="0">
            <a:scrgbClr r="0" g="0" b="0"/>
          </a:effectRef>
          <a:fontRef idx="major"/>
        </p:style>
        <p:txBody>
          <a:bodyPr>
            <a:normAutofit fontScale="90000"/>
          </a:bodyPr>
          <a:lstStyle/>
          <a:p>
            <a:r>
              <a:rPr lang="en-US" dirty="0" smtClean="0">
                <a:solidFill>
                  <a:schemeClr val="tx1"/>
                </a:solidFill>
              </a:rPr>
              <a:t>how does the black death spread?</a:t>
            </a:r>
            <a:endParaRPr lang="en-US" dirty="0">
              <a:solidFill>
                <a:schemeClr val="tx1"/>
              </a:solidFill>
            </a:endParaRPr>
          </a:p>
        </p:txBody>
      </p:sp>
      <p:sp>
        <p:nvSpPr>
          <p:cNvPr id="3" name="Content Placeholder 2"/>
          <p:cNvSpPr>
            <a:spLocks noGrp="1"/>
          </p:cNvSpPr>
          <p:nvPr>
            <p:ph idx="1"/>
          </p:nvPr>
        </p:nvSpPr>
        <p:spPr>
          <a:xfrm>
            <a:off x="457200" y="1600201"/>
            <a:ext cx="8229600" cy="2057400"/>
          </a:xfrm>
        </p:spPr>
        <p:style>
          <a:lnRef idx="0">
            <a:scrgbClr r="0" g="0" b="0"/>
          </a:lnRef>
          <a:fillRef idx="1002">
            <a:schemeClr val="dk1"/>
          </a:fillRef>
          <a:effectRef idx="0">
            <a:scrgbClr r="0" g="0" b="0"/>
          </a:effectRef>
          <a:fontRef idx="major"/>
        </p:style>
        <p:txBody>
          <a:bodyPr>
            <a:normAutofit fontScale="92500" lnSpcReduction="10000"/>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towns and cities people lived very close to each other. </a:t>
            </a:r>
            <a:endPar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filth that littered the streets gave rats the perfect environment to breed and increase their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number.</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descr="article-0-0DA266EF00000578-74_468x286.jpg"/>
          <p:cNvPicPr>
            <a:picLocks noChangeAspect="1"/>
          </p:cNvPicPr>
          <p:nvPr/>
        </p:nvPicPr>
        <p:blipFill>
          <a:blip r:embed="rId2" cstate="print"/>
          <a:stretch>
            <a:fillRect/>
          </a:stretch>
        </p:blipFill>
        <p:spPr>
          <a:xfrm>
            <a:off x="457200" y="3733800"/>
            <a:ext cx="8305800" cy="2971800"/>
          </a:xfrm>
          <a:prstGeom prst="rect">
            <a:avLst/>
          </a:prstGeom>
        </p:spPr>
      </p:pic>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style>
          <a:lnRef idx="0">
            <a:schemeClr val="accent4"/>
          </a:lnRef>
          <a:fillRef idx="3">
            <a:schemeClr val="accent4"/>
          </a:fillRef>
          <a:effectRef idx="3">
            <a:schemeClr val="accent4"/>
          </a:effectRef>
          <a:fontRef idx="minor">
            <a:schemeClr val="lt1"/>
          </a:fontRef>
        </p:style>
        <p:txBody>
          <a:bodyPr/>
          <a:lstStyle/>
          <a:p>
            <a:r>
              <a:rPr lang="en-US" dirty="0" smtClean="0">
                <a:solidFill>
                  <a:schemeClr val="tx1"/>
                </a:solidFill>
              </a:rPr>
              <a:t>When was it developed?</a:t>
            </a:r>
            <a:endParaRPr lang="en-US" dirty="0">
              <a:solidFill>
                <a:schemeClr val="tx1"/>
              </a:solidFill>
            </a:endParaRPr>
          </a:p>
        </p:txBody>
      </p:sp>
      <p:sp>
        <p:nvSpPr>
          <p:cNvPr id="3" name="Content Placeholder 2"/>
          <p:cNvSpPr>
            <a:spLocks noGrp="1"/>
          </p:cNvSpPr>
          <p:nvPr>
            <p:ph idx="1"/>
          </p:nvPr>
        </p:nvSpPr>
        <p:spPr>
          <a:xfrm>
            <a:off x="457200" y="1600200"/>
            <a:ext cx="8229600" cy="2133600"/>
          </a:xfrm>
        </p:spPr>
        <p:style>
          <a:lnRef idx="0">
            <a:scrgbClr r="0" g="0" b="0"/>
          </a:lnRef>
          <a:fillRef idx="1001">
            <a:schemeClr val="dk2"/>
          </a:fillRef>
          <a:effectRef idx="0">
            <a:scrgbClr r="0" g="0" b="0"/>
          </a:effectRef>
          <a:fontRef idx="major"/>
        </p:style>
        <p:txBody>
          <a:bodyPr>
            <a:noAutofit/>
          </a:bodyPr>
          <a:lstStyle/>
          <a:p>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Black Death was a catastrophic event in Europe's history. It had both devastating immediate effects and deep long-term consequences</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pic>
        <p:nvPicPr>
          <p:cNvPr id="4" name="Picture 3" descr="black-plague-genome-revealed_41759_600x450.jpg"/>
          <p:cNvPicPr>
            <a:picLocks noChangeAspect="1"/>
          </p:cNvPicPr>
          <p:nvPr/>
        </p:nvPicPr>
        <p:blipFill>
          <a:blip r:embed="rId2" cstate="print"/>
          <a:stretch>
            <a:fillRect/>
          </a:stretch>
        </p:blipFill>
        <p:spPr>
          <a:xfrm>
            <a:off x="152400" y="3505200"/>
            <a:ext cx="8576982" cy="3124200"/>
          </a:xfrm>
          <a:prstGeom prst="rect">
            <a:avLst/>
          </a:prstGeom>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n-US" dirty="0" smtClean="0">
                <a:solidFill>
                  <a:schemeClr val="tx1"/>
                </a:solidFill>
              </a:rPr>
              <a:t>where did the black death found?</a:t>
            </a:r>
            <a:endParaRPr lang="en-US" dirty="0">
              <a:solidFill>
                <a:schemeClr val="tx1"/>
              </a:solidFill>
            </a:endParaRPr>
          </a:p>
        </p:txBody>
      </p:sp>
      <p:sp>
        <p:nvSpPr>
          <p:cNvPr id="3" name="Content Placeholder 2"/>
          <p:cNvSpPr>
            <a:spLocks noGrp="1"/>
          </p:cNvSpPr>
          <p:nvPr>
            <p:ph idx="1"/>
          </p:nvPr>
        </p:nvSpPr>
        <p:spPr>
          <a:xfrm>
            <a:off x="457200" y="1600201"/>
            <a:ext cx="8229600" cy="2286000"/>
          </a:xfrm>
        </p:spPr>
        <p:style>
          <a:lnRef idx="0">
            <a:scrgbClr r="0" g="0" b="0"/>
          </a:lnRef>
          <a:fillRef idx="1002">
            <a:schemeClr val="dk2"/>
          </a:fillRef>
          <a:effectRef idx="0">
            <a:scrgbClr r="0" g="0" b="0"/>
          </a:effectRef>
          <a:fontRef idx="major"/>
        </p:style>
        <p:txBody>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In the 14th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century a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horrible disease struck Asia, Africa, and Europe. The people called this illness the Black Death. The disease started in Asia in the 1340's. It quickly spread to Africa, and  throughout Europe.</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pic>
        <p:nvPicPr>
          <p:cNvPr id="4" name="Picture 3" descr="blackdeath.gif"/>
          <p:cNvPicPr>
            <a:picLocks noChangeAspect="1"/>
          </p:cNvPicPr>
          <p:nvPr/>
        </p:nvPicPr>
        <p:blipFill>
          <a:blip r:embed="rId2" cstate="print"/>
          <a:stretch>
            <a:fillRect/>
          </a:stretch>
        </p:blipFill>
        <p:spPr>
          <a:xfrm>
            <a:off x="609600" y="4038600"/>
            <a:ext cx="8077200" cy="2514600"/>
          </a:xfrm>
          <a:prstGeom prst="rect">
            <a:avLst/>
          </a:prstGeom>
        </p:spPr>
      </p:pic>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solidFill>
                  <a:schemeClr val="tx1"/>
                </a:solidFill>
              </a:rPr>
              <a:t>how many people died from the black death?</a:t>
            </a:r>
            <a:endParaRPr lang="en-US" dirty="0">
              <a:solidFill>
                <a:schemeClr val="tx1"/>
              </a:solidFill>
            </a:endParaRPr>
          </a:p>
        </p:txBody>
      </p:sp>
      <p:sp>
        <p:nvSpPr>
          <p:cNvPr id="3" name="Content Placeholder 2"/>
          <p:cNvSpPr>
            <a:spLocks noGrp="1"/>
          </p:cNvSpPr>
          <p:nvPr>
            <p:ph idx="1"/>
          </p:nvPr>
        </p:nvSpPr>
        <p:spPr>
          <a:xfrm>
            <a:off x="533400" y="1828800"/>
            <a:ext cx="8229600" cy="990600"/>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There </a:t>
            </a:r>
            <a:r>
              <a:rPr lang="en-US" sz="28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were</a:t>
            </a: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75 million people that </a:t>
            </a:r>
            <a:r>
              <a:rPr lang="en-US" sz="28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were</a:t>
            </a: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killed </a:t>
            </a:r>
            <a:r>
              <a:rPr lang="en-US" sz="28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by</a:t>
            </a:r>
            <a:r>
              <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the Black Death</a:t>
            </a:r>
          </a:p>
        </p:txBody>
      </p:sp>
      <p:pic>
        <p:nvPicPr>
          <p:cNvPr id="4" name="Picture 3" descr="delete after project!!!post#4.jpg"/>
          <p:cNvPicPr>
            <a:picLocks noChangeAspect="1"/>
          </p:cNvPicPr>
          <p:nvPr/>
        </p:nvPicPr>
        <p:blipFill>
          <a:blip r:embed="rId2" cstate="print"/>
          <a:stretch>
            <a:fillRect/>
          </a:stretch>
        </p:blipFill>
        <p:spPr>
          <a:xfrm>
            <a:off x="228600" y="3124200"/>
            <a:ext cx="7848600" cy="3381375"/>
          </a:xfrm>
          <a:prstGeom prst="rect">
            <a:avLst/>
          </a:prstGeom>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style>
          <a:lnRef idx="0">
            <a:schemeClr val="dk1"/>
          </a:lnRef>
          <a:fillRef idx="3">
            <a:schemeClr val="dk1"/>
          </a:fillRef>
          <a:effectRef idx="3">
            <a:schemeClr val="dk1"/>
          </a:effectRef>
          <a:fontRef idx="minor">
            <a:schemeClr val="lt1"/>
          </a:fontRef>
        </p:style>
        <p:txBody>
          <a:bodyPr>
            <a:normAutofit/>
            <a:scene3d>
              <a:camera prst="orthographicFront"/>
              <a:lightRig rig="soft" dir="t">
                <a:rot lat="0" lon="0" rev="10800000"/>
              </a:lightRig>
            </a:scene3d>
            <a:sp3d>
              <a:bevelT w="27940" h="12700"/>
              <a:contourClr>
                <a:srgbClr val="DDDDDD"/>
              </a:contourClr>
            </a:sp3d>
          </a:bodyPr>
          <a:lstStyle/>
          <a:p>
            <a:endParaRPr lang="en-US" b="1" spc="150" dirty="0" smtClean="0">
              <a:ln w="11430"/>
              <a:solidFill>
                <a:srgbClr val="F8F8F8"/>
              </a:solidFill>
              <a:effectLst>
                <a:outerShdw blurRad="25400" algn="tl" rotWithShape="0">
                  <a:srgbClr val="000000">
                    <a:alpha val="43000"/>
                  </a:srgbClr>
                </a:outerShdw>
              </a:effectLst>
            </a:endParaRPr>
          </a:p>
          <a:p>
            <a:endParaRPr lang="en-US" b="1" spc="150" dirty="0" smtClean="0">
              <a:ln w="11430"/>
              <a:solidFill>
                <a:srgbClr val="F8F8F8"/>
              </a:solidFill>
              <a:effectLst>
                <a:outerShdw blurRad="25400" algn="tl" rotWithShape="0">
                  <a:srgbClr val="000000">
                    <a:alpha val="43000"/>
                  </a:srgbClr>
                </a:outerShdw>
              </a:effectLst>
            </a:endParaRPr>
          </a:p>
          <a:p>
            <a:endParaRPr lang="en-US" b="1" spc="150" dirty="0" smtClean="0">
              <a:ln w="11430"/>
              <a:solidFill>
                <a:srgbClr val="F8F8F8"/>
              </a:solidFill>
              <a:effectLst>
                <a:outerShdw blurRad="25400" algn="tl" rotWithShape="0">
                  <a:srgbClr val="000000">
                    <a:alpha val="43000"/>
                  </a:srgbClr>
                </a:outerShdw>
              </a:effectLst>
            </a:endParaRPr>
          </a:p>
          <a:p>
            <a:pPr algn="ctr">
              <a:buNone/>
            </a:pP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The </a:t>
            </a:r>
            <a:r>
              <a:rPr lang="en-US" sz="8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END</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8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OF</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THE</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8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BLACK</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8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DEATH</a:t>
            </a: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cover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style>
          <a:lnRef idx="0">
            <a:scrgbClr r="0" g="0" b="0"/>
          </a:lnRef>
          <a:fillRef idx="1003">
            <a:schemeClr val="dk1"/>
          </a:fillRef>
          <a:effectRef idx="0">
            <a:scrgbClr r="0" g="0" b="0"/>
          </a:effectRef>
          <a:fontRef idx="major"/>
        </p:style>
        <p:txBody>
          <a:bodyPr>
            <a:normAutofit fontScale="25000" lnSpcReduction="20000"/>
          </a:bodyPr>
          <a:lstStyle/>
          <a:p>
            <a:endParaRPr lang="en-US" dirty="0" smtClean="0"/>
          </a:p>
          <a:p>
            <a:pPr algn="ctr">
              <a:buNone/>
            </a:pPr>
            <a:endParaRPr lang="en-US" sz="20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buNone/>
            </a:pPr>
            <a:r>
              <a:rPr lang="en-US" sz="21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 EVERY ONE</a:t>
            </a:r>
          </a:p>
          <a:p>
            <a:pPr>
              <a:buNone/>
            </a:pPr>
            <a:endParaRPr lang="en-US" sz="20000" dirty="0" smtClean="0"/>
          </a:p>
          <a:p>
            <a:pPr algn="ctr">
              <a:buNone/>
            </a:pPr>
            <a:r>
              <a:rPr lang="en-US" sz="20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MY PRESENTATION ABOUT</a:t>
            </a:r>
            <a:endParaRPr lang="en-US" sz="20800" dirty="0" smtClean="0"/>
          </a:p>
          <a:p>
            <a:endParaRPr lang="en-US" sz="20000" dirty="0" smtClean="0"/>
          </a:p>
          <a:p>
            <a:pPr algn="ctr">
              <a:buNone/>
            </a:pPr>
            <a:r>
              <a:rPr lang="en-US" sz="2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p>
          <a:p>
            <a:pPr algn="ctr">
              <a:buNone/>
            </a:pPr>
            <a:endParaRPr lang="en-US" sz="20000" dirty="0" smtClean="0"/>
          </a:p>
          <a:p>
            <a:pPr algn="ctr">
              <a:buNone/>
            </a:pPr>
            <a:r>
              <a:rPr lang="en-US" sz="2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BLACK DEATH</a:t>
            </a:r>
            <a:endParaRPr lang="en-US" sz="2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type of illness it is?</a:t>
            </a:r>
            <a:endParaRPr lang="en-US"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57200" y="1609416"/>
            <a:ext cx="7239000" cy="1209984"/>
          </a:xfrm>
        </p:spPr>
        <p:style>
          <a:lnRef idx="2">
            <a:schemeClr val="dk1">
              <a:shade val="50000"/>
            </a:schemeClr>
          </a:lnRef>
          <a:fillRef idx="1">
            <a:schemeClr val="dk1"/>
          </a:fillRef>
          <a:effectRef idx="0">
            <a:schemeClr val="dk1"/>
          </a:effectRef>
          <a:fontRef idx="minor">
            <a:schemeClr val="lt1"/>
          </a:fontRef>
        </p:style>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black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death </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was made by </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rats.</a:t>
            </a:r>
          </a:p>
          <a:p>
            <a:pPr>
              <a:buNone/>
            </a:pPr>
            <a:endParaRPr lang="en-US" dirty="0" smtClean="0"/>
          </a:p>
        </p:txBody>
      </p:sp>
      <p:pic>
        <p:nvPicPr>
          <p:cNvPr id="4" name="Picture 3" descr="Black-death-plague.jpg"/>
          <p:cNvPicPr>
            <a:picLocks noChangeAspect="1"/>
          </p:cNvPicPr>
          <p:nvPr/>
        </p:nvPicPr>
        <p:blipFill>
          <a:blip r:embed="rId2" cstate="print"/>
          <a:stretch>
            <a:fillRect/>
          </a:stretch>
        </p:blipFill>
        <p:spPr>
          <a:xfrm>
            <a:off x="304800" y="2819400"/>
            <a:ext cx="8610600" cy="3810000"/>
          </a:xfrm>
          <a:prstGeom prst="rect">
            <a:avLst/>
          </a:prstGeom>
        </p:spPr>
      </p:pic>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solidFill>
                  <a:schemeClr val="tx1"/>
                </a:solidFill>
              </a:rPr>
              <a:t>What is vector born?</a:t>
            </a:r>
            <a:endParaRPr lang="en-US" dirty="0">
              <a:solidFill>
                <a:schemeClr val="tx1"/>
              </a:solidFill>
            </a:endParaRPr>
          </a:p>
        </p:txBody>
      </p:sp>
      <p:sp>
        <p:nvSpPr>
          <p:cNvPr id="3" name="Content Placeholder 2"/>
          <p:cNvSpPr>
            <a:spLocks noGrp="1"/>
          </p:cNvSpPr>
          <p:nvPr>
            <p:ph idx="1"/>
          </p:nvPr>
        </p:nvSpPr>
        <p:spPr>
          <a:xfrm>
            <a:off x="457200" y="1609416"/>
            <a:ext cx="7239000" cy="2429184"/>
          </a:xfrm>
        </p:spPr>
        <p:style>
          <a:lnRef idx="1">
            <a:schemeClr val="dk1"/>
          </a:lnRef>
          <a:fillRef idx="2">
            <a:schemeClr val="dk1"/>
          </a:fillRef>
          <a:effectRef idx="1">
            <a:schemeClr val="dk1"/>
          </a:effectRef>
          <a:fontRef idx="minor">
            <a:schemeClr val="dk1"/>
          </a:fontRef>
        </p:style>
        <p:txBody>
          <a:bodyPr>
            <a:norm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Vector-borne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disease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 the term commonly used to describe an illness caused by an infectious microbe that is transmitted to people by blood-sucking arthropods. </a:t>
            </a:r>
            <a:r>
              <a:rPr lang="en-US" sz="2800" dirty="0"/>
              <a:t> </a:t>
            </a:r>
            <a:endParaRPr lang="en-US" sz="2800" dirty="0" smtClean="0"/>
          </a:p>
          <a:p>
            <a:pPr>
              <a:buNone/>
            </a:pPr>
            <a:endParaRPr lang="en-US" sz="2800" dirty="0"/>
          </a:p>
        </p:txBody>
      </p:sp>
      <p:pic>
        <p:nvPicPr>
          <p:cNvPr id="4" name="Picture 3" descr="flea.jpg"/>
          <p:cNvPicPr>
            <a:picLocks noChangeAspect="1"/>
          </p:cNvPicPr>
          <p:nvPr/>
        </p:nvPicPr>
        <p:blipFill>
          <a:blip r:embed="rId2" cstate="print"/>
          <a:stretch>
            <a:fillRect/>
          </a:stretch>
        </p:blipFill>
        <p:spPr>
          <a:xfrm>
            <a:off x="0" y="3860800"/>
            <a:ext cx="8534400" cy="2997200"/>
          </a:xfrm>
          <a:prstGeom prst="rect">
            <a:avLst/>
          </a:prstGeom>
        </p:spPr>
      </p:pic>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39000" cy="853440"/>
          </a:xfrm>
        </p:spPr>
        <p:style>
          <a:lnRef idx="1">
            <a:schemeClr val="accent6"/>
          </a:lnRef>
          <a:fillRef idx="3">
            <a:schemeClr val="accent6"/>
          </a:fillRef>
          <a:effectRef idx="2">
            <a:schemeClr val="accent6"/>
          </a:effectRef>
          <a:fontRef idx="minor">
            <a:schemeClr val="lt1"/>
          </a:fontRef>
        </p:style>
        <p:txBody>
          <a:bodyPr/>
          <a:lstStyle/>
          <a:p>
            <a:r>
              <a:rPr lang="en-US" dirty="0" smtClean="0">
                <a:solidFill>
                  <a:schemeClr val="tx1"/>
                </a:solidFill>
              </a:rPr>
              <a:t>What is the vector animal?</a:t>
            </a:r>
            <a:endParaRPr lang="en-US" dirty="0">
              <a:solidFill>
                <a:schemeClr val="tx1"/>
              </a:solidFill>
            </a:endParaRPr>
          </a:p>
        </p:txBody>
      </p:sp>
      <p:sp>
        <p:nvSpPr>
          <p:cNvPr id="3" name="Content Placeholder 2"/>
          <p:cNvSpPr>
            <a:spLocks noGrp="1"/>
          </p:cNvSpPr>
          <p:nvPr>
            <p:ph idx="1"/>
          </p:nvPr>
        </p:nvSpPr>
        <p:spPr>
          <a:xfrm>
            <a:off x="457200" y="1447800"/>
            <a:ext cx="7239000" cy="1828800"/>
          </a:xfrm>
        </p:spPr>
        <p:style>
          <a:lnRef idx="1">
            <a:schemeClr val="dk1"/>
          </a:lnRef>
          <a:fillRef idx="1003">
            <a:schemeClr val="dk2"/>
          </a:fillRef>
          <a:effectRef idx="1">
            <a:schemeClr val="dk1"/>
          </a:effectRef>
          <a:fontRef idx="minor">
            <a:schemeClr val="dk1"/>
          </a:fontRef>
        </p:style>
        <p:txBody>
          <a:bodyPr>
            <a:scene3d>
              <a:camera prst="orthographicFront"/>
              <a:lightRig rig="soft" dir="t">
                <a:rot lat="0" lon="0" rev="10800000"/>
              </a:lightRig>
            </a:scene3d>
            <a:sp3d>
              <a:bevelT w="27940" h="12700"/>
              <a:contourClr>
                <a:srgbClr val="DDDDDD"/>
              </a:contourClr>
            </a:sp3d>
          </a:bodyPr>
          <a:lstStyle/>
          <a:p>
            <a:r>
              <a:rPr lang="en-US" sz="2800" b="1" spc="150" dirty="0">
                <a:ln w="11430"/>
                <a:solidFill>
                  <a:srgbClr val="F8F8F8"/>
                </a:solidFill>
                <a:effectLst>
                  <a:outerShdw blurRad="25400" algn="tl" rotWithShape="0">
                    <a:srgbClr val="000000">
                      <a:alpha val="43000"/>
                    </a:srgbClr>
                  </a:outerShdw>
                </a:effectLst>
              </a:rPr>
              <a:t>Vector borne infections,diseases caused by pathogens transmitted by insects and ticks, have long impacted human affairs</a:t>
            </a:r>
            <a:r>
              <a:rPr lang="en-US" sz="2800" b="1" spc="150" dirty="0" smtClean="0">
                <a:ln w="11430"/>
                <a:solidFill>
                  <a:srgbClr val="F8F8F8"/>
                </a:solidFill>
                <a:effectLst>
                  <a:outerShdw blurRad="25400" algn="tl" rotWithShape="0">
                    <a:srgbClr val="000000">
                      <a:alpha val="43000"/>
                    </a:srgbClr>
                  </a:outerShdw>
                </a:effectLst>
              </a:rPr>
              <a:t>.</a:t>
            </a:r>
          </a:p>
          <a:p>
            <a:pPr>
              <a:buNone/>
            </a:pPr>
            <a:endParaRPr lang="en-US" sz="2800" b="1" spc="150" dirty="0">
              <a:ln w="11430"/>
              <a:solidFill>
                <a:srgbClr val="F8F8F8"/>
              </a:solidFill>
              <a:effectLst>
                <a:outerShdw blurRad="25400" algn="tl" rotWithShape="0">
                  <a:srgbClr val="000000">
                    <a:alpha val="43000"/>
                  </a:srgbClr>
                </a:outerShdw>
              </a:effectLst>
            </a:endParaRPr>
          </a:p>
          <a:p>
            <a:endParaRPr lang="en-US" b="1" spc="150" dirty="0">
              <a:ln w="11430"/>
              <a:solidFill>
                <a:srgbClr val="F8F8F8"/>
              </a:solidFill>
              <a:effectLst>
                <a:outerShdw blurRad="25400" algn="tl" rotWithShape="0">
                  <a:srgbClr val="000000">
                    <a:alpha val="43000"/>
                  </a:srgbClr>
                </a:outerShdw>
              </a:effectLst>
            </a:endParaRPr>
          </a:p>
        </p:txBody>
      </p:sp>
      <p:pic>
        <p:nvPicPr>
          <p:cNvPr id="4" name="Picture 3" descr="chd_flea.jpg"/>
          <p:cNvPicPr>
            <a:picLocks noChangeAspect="1"/>
          </p:cNvPicPr>
          <p:nvPr/>
        </p:nvPicPr>
        <p:blipFill>
          <a:blip r:embed="rId2" cstate="print"/>
          <a:stretch>
            <a:fillRect/>
          </a:stretch>
        </p:blipFill>
        <p:spPr>
          <a:xfrm>
            <a:off x="0" y="3276601"/>
            <a:ext cx="8534400" cy="3581400"/>
          </a:xfrm>
          <a:prstGeom prst="rect">
            <a:avLst/>
          </a:prstGeom>
        </p:spPr>
      </p:pic>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style>
          <a:lnRef idx="0">
            <a:schemeClr val="accent1"/>
          </a:lnRef>
          <a:fillRef idx="3">
            <a:schemeClr val="accent1"/>
          </a:fillRef>
          <a:effectRef idx="3">
            <a:schemeClr val="accent1"/>
          </a:effectRef>
          <a:fontRef idx="minor">
            <a:schemeClr val="lt1"/>
          </a:fontRef>
        </p:style>
        <p:txBody>
          <a:bodyPr/>
          <a:lstStyle/>
          <a:p>
            <a:r>
              <a:rPr lang="en-US" dirty="0">
                <a:solidFill>
                  <a:schemeClr val="tx1"/>
                </a:solidFill>
              </a:rPr>
              <a:t>W</a:t>
            </a:r>
            <a:r>
              <a:rPr lang="en-US" dirty="0" smtClean="0">
                <a:solidFill>
                  <a:schemeClr val="tx1"/>
                </a:solidFill>
              </a:rPr>
              <a:t>hat is vector born?</a:t>
            </a:r>
            <a:endParaRPr lang="en-US" dirty="0">
              <a:solidFill>
                <a:schemeClr val="tx1"/>
              </a:solidFill>
            </a:endParaRPr>
          </a:p>
        </p:txBody>
      </p:sp>
      <p:sp>
        <p:nvSpPr>
          <p:cNvPr id="3" name="Content Placeholder 2"/>
          <p:cNvSpPr>
            <a:spLocks noGrp="1"/>
          </p:cNvSpPr>
          <p:nvPr>
            <p:ph idx="1"/>
          </p:nvPr>
        </p:nvSpPr>
        <p:spPr>
          <a:xfrm>
            <a:off x="533400" y="1447800"/>
            <a:ext cx="8229600" cy="1219200"/>
          </a:xfrm>
        </p:spPr>
        <p:style>
          <a:lnRef idx="0">
            <a:scrgbClr r="0" g="0" b="0"/>
          </a:lnRef>
          <a:fillRef idx="1003">
            <a:schemeClr val="dk1"/>
          </a:fillRef>
          <a:effectRef idx="0">
            <a:scrgbClr r="0" g="0" b="0"/>
          </a:effectRef>
          <a:fontRef idx="major"/>
        </p:style>
        <p:txBody>
          <a:bodyPr>
            <a:normAutofit/>
          </a:bodyPr>
          <a:lstStyle/>
          <a:p>
            <a:r>
              <a:rPr lang="en-US" sz="2800" b="1" i="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Open Sans"/>
              </a:rPr>
              <a:t>The Black Death was a </a:t>
            </a: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disease of rats and other rodents. </a:t>
            </a:r>
            <a:endPar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endParaRPr lang="en-US" sz="2800" dirty="0" smtClean="0"/>
          </a:p>
        </p:txBody>
      </p:sp>
      <p:pic>
        <p:nvPicPr>
          <p:cNvPr id="4" name="Picture 3" descr="plague4.jpg"/>
          <p:cNvPicPr>
            <a:picLocks noChangeAspect="1"/>
          </p:cNvPicPr>
          <p:nvPr/>
        </p:nvPicPr>
        <p:blipFill>
          <a:blip r:embed="rId2" cstate="print"/>
          <a:stretch>
            <a:fillRect/>
          </a:stretch>
        </p:blipFill>
        <p:spPr>
          <a:xfrm>
            <a:off x="0" y="2438400"/>
            <a:ext cx="9144000" cy="4419600"/>
          </a:xfrm>
          <a:prstGeom prst="rect">
            <a:avLst/>
          </a:prstGeom>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73162"/>
          </a:xfrm>
        </p:spPr>
        <p:style>
          <a:lnRef idx="0">
            <a:schemeClr val="accent6"/>
          </a:lnRef>
          <a:fillRef idx="3">
            <a:schemeClr val="accent6"/>
          </a:fillRef>
          <a:effectRef idx="3">
            <a:schemeClr val="accent6"/>
          </a:effectRef>
          <a:fontRef idx="minor">
            <a:schemeClr val="lt1"/>
          </a:fontRef>
        </p:style>
        <p:txBody>
          <a:bodyPr>
            <a:normAutofit/>
          </a:bodyPr>
          <a:lstStyle/>
          <a:p>
            <a:r>
              <a:rPr lang="en-US" dirty="0">
                <a:solidFill>
                  <a:schemeClr val="tx1"/>
                </a:solidFill>
              </a:rPr>
              <a:t>W</a:t>
            </a:r>
            <a:r>
              <a:rPr lang="en-US" dirty="0" smtClean="0">
                <a:solidFill>
                  <a:schemeClr val="tx1"/>
                </a:solidFill>
              </a:rPr>
              <a:t>hat are the symptoms of the disease?</a:t>
            </a:r>
            <a:endParaRPr lang="en-US" dirty="0">
              <a:solidFill>
                <a:schemeClr val="tx1"/>
              </a:solidFill>
            </a:endParaRPr>
          </a:p>
        </p:txBody>
      </p:sp>
      <p:sp>
        <p:nvSpPr>
          <p:cNvPr id="3" name="Content Placeholder 2"/>
          <p:cNvSpPr>
            <a:spLocks noGrp="1"/>
          </p:cNvSpPr>
          <p:nvPr>
            <p:ph idx="1"/>
          </p:nvPr>
        </p:nvSpPr>
        <p:spPr>
          <a:xfrm>
            <a:off x="457200" y="1524000"/>
            <a:ext cx="7239000" cy="1981200"/>
          </a:xfrm>
        </p:spPr>
        <p:style>
          <a:lnRef idx="1">
            <a:schemeClr val="dk1"/>
          </a:lnRef>
          <a:fillRef idx="3">
            <a:schemeClr val="dk1"/>
          </a:fillRef>
          <a:effectRef idx="2">
            <a:schemeClr val="dk1"/>
          </a:effectRef>
          <a:fontRef idx="minor">
            <a:schemeClr val="lt1"/>
          </a:fontRef>
        </p:style>
        <p:txBody>
          <a:bodyPr>
            <a:normAutofit/>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Black Death came in three forms, the bubonic, pneumonic, and septicemic. Each different form of plague killed people in a vicious way. </a:t>
            </a: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US" sz="2800" dirty="0" smtClean="0"/>
          </a:p>
          <a:p>
            <a:pPr>
              <a:buNone/>
            </a:pPr>
            <a:endParaRPr lang="en-US" sz="2800" dirty="0"/>
          </a:p>
        </p:txBody>
      </p:sp>
      <p:pic>
        <p:nvPicPr>
          <p:cNvPr id="5" name="Picture 4" descr="article-0-14199A70000005DC-293_468x345.jpg"/>
          <p:cNvPicPr>
            <a:picLocks noChangeAspect="1"/>
          </p:cNvPicPr>
          <p:nvPr/>
        </p:nvPicPr>
        <p:blipFill>
          <a:blip r:embed="rId2" cstate="print"/>
          <a:stretch>
            <a:fillRect/>
          </a:stretch>
        </p:blipFill>
        <p:spPr>
          <a:xfrm>
            <a:off x="0" y="3505200"/>
            <a:ext cx="9144000" cy="3733800"/>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752600"/>
          </a:xfrm>
        </p:spPr>
        <p:style>
          <a:lnRef idx="1">
            <a:schemeClr val="accent3"/>
          </a:lnRef>
          <a:fillRef idx="3">
            <a:schemeClr val="accent3"/>
          </a:fillRef>
          <a:effectRef idx="2">
            <a:schemeClr val="accent3"/>
          </a:effectRef>
          <a:fontRef idx="minor">
            <a:schemeClr val="lt1"/>
          </a:fontRef>
        </p:style>
        <p:txBody>
          <a:bodyPr>
            <a:noAutofit/>
          </a:bodyPr>
          <a:lstStyle/>
          <a:p>
            <a:r>
              <a:rPr lang="en-US" sz="4000" dirty="0" smtClean="0">
                <a:solidFill>
                  <a:schemeClr val="tx1"/>
                </a:solidFill>
              </a:rPr>
              <a:t>IF the Black </a:t>
            </a:r>
            <a:r>
              <a:rPr lang="en-US" sz="4000" dirty="0">
                <a:solidFill>
                  <a:schemeClr val="tx1"/>
                </a:solidFill>
              </a:rPr>
              <a:t>D</a:t>
            </a:r>
            <a:r>
              <a:rPr lang="en-US" sz="4000" dirty="0" smtClean="0">
                <a:solidFill>
                  <a:schemeClr val="tx1"/>
                </a:solidFill>
              </a:rPr>
              <a:t>eath survive, what are some of the health issues you may have?</a:t>
            </a:r>
            <a:endParaRPr lang="en-US" sz="4000" dirty="0">
              <a:solidFill>
                <a:schemeClr val="tx1"/>
              </a:solidFill>
            </a:endParaRPr>
          </a:p>
        </p:txBody>
      </p:sp>
      <p:sp>
        <p:nvSpPr>
          <p:cNvPr id="3" name="Content Placeholder 2"/>
          <p:cNvSpPr>
            <a:spLocks noGrp="1"/>
          </p:cNvSpPr>
          <p:nvPr>
            <p:ph idx="1"/>
          </p:nvPr>
        </p:nvSpPr>
        <p:spPr>
          <a:xfrm>
            <a:off x="457200" y="2133601"/>
            <a:ext cx="8229600" cy="1524000"/>
          </a:xfrm>
        </p:spPr>
        <p:style>
          <a:lnRef idx="3">
            <a:schemeClr val="lt1"/>
          </a:lnRef>
          <a:fillRef idx="1">
            <a:schemeClr val="accent1"/>
          </a:fillRef>
          <a:effectRef idx="1">
            <a:schemeClr val="accent1"/>
          </a:effectRef>
          <a:fontRef idx="minor">
            <a:schemeClr val="lt1"/>
          </a:fontRef>
        </p:style>
        <p:txBody>
          <a:bodyPr>
            <a:normAutofit/>
          </a:bodyPr>
          <a:lstStyle/>
          <a:p>
            <a:r>
              <a:rPr lang="en-US" sz="28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We do not have accurate records of the percentage of people who survived the Black Death after getting </a:t>
            </a:r>
            <a:r>
              <a:rPr lang="en-US" sz="28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it.</a:t>
            </a:r>
          </a:p>
          <a:p>
            <a:pPr>
              <a:buNone/>
            </a:pPr>
            <a:endParaRPr lang="en-US" sz="2800" dirty="0"/>
          </a:p>
        </p:txBody>
      </p:sp>
      <p:pic>
        <p:nvPicPr>
          <p:cNvPr id="4" name="Picture 3" descr="4456.116.jpg-550x0.jpg"/>
          <p:cNvPicPr>
            <a:picLocks noChangeAspect="1"/>
          </p:cNvPicPr>
          <p:nvPr/>
        </p:nvPicPr>
        <p:blipFill>
          <a:blip r:embed="rId2" cstate="print"/>
          <a:stretch>
            <a:fillRect/>
          </a:stretch>
        </p:blipFill>
        <p:spPr>
          <a:xfrm>
            <a:off x="228600" y="3886200"/>
            <a:ext cx="8382000" cy="27432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2"/>
          </a:fillRef>
          <a:effectRef idx="0">
            <a:scrgbClr r="0" g="0" b="0"/>
          </a:effectRef>
          <a:fontRef idx="major"/>
        </p:style>
        <p:txBody>
          <a:bodyPr>
            <a:normAutofit fontScale="90000"/>
          </a:bodyPr>
          <a:lstStyle/>
          <a:p>
            <a:r>
              <a:rPr lang="en-US" dirty="0" smtClean="0">
                <a:solidFill>
                  <a:schemeClr val="tx1"/>
                </a:solidFill>
              </a:rPr>
              <a:t>Does it affect children or adults or both?</a:t>
            </a:r>
            <a:endParaRPr lang="en-US" dirty="0">
              <a:solidFill>
                <a:schemeClr val="tx1"/>
              </a:solidFill>
            </a:endParaRPr>
          </a:p>
        </p:txBody>
      </p:sp>
      <p:sp>
        <p:nvSpPr>
          <p:cNvPr id="3" name="Content Placeholder 2"/>
          <p:cNvSpPr>
            <a:spLocks noGrp="1"/>
          </p:cNvSpPr>
          <p:nvPr>
            <p:ph idx="1"/>
          </p:nvPr>
        </p:nvSpPr>
        <p:spPr>
          <a:xfrm>
            <a:off x="457200" y="1609416"/>
            <a:ext cx="7239000" cy="1819584"/>
          </a:xfrm>
        </p:spPr>
        <p:style>
          <a:lnRef idx="3">
            <a:schemeClr val="lt1"/>
          </a:lnRef>
          <a:fillRef idx="1">
            <a:schemeClr val="dk1"/>
          </a:fillRef>
          <a:effectRef idx="1">
            <a:schemeClr val="dk1"/>
          </a:effectRef>
          <a:fontRef idx="minor">
            <a:schemeClr val="lt1"/>
          </a:fontRef>
        </p:style>
        <p:txBody>
          <a:bodyPr>
            <a:normAutofit/>
          </a:bodyPr>
          <a:lstStyle/>
          <a:p>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Children </a:t>
            </a:r>
            <a:r>
              <a:rPr 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were abandoned when their parents died of the disease and left to die themselves, since few good but </a:t>
            </a: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frightened </a:t>
            </a:r>
            <a:r>
              <a:rPr 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citizens would take them </a:t>
            </a:r>
            <a:r>
              <a:rPr lang="en-U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in.</a:t>
            </a:r>
            <a:endParaRPr lang="en-US"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buNone/>
            </a:pPr>
            <a:endParaRPr lang="en-US" sz="2800" dirty="0"/>
          </a:p>
        </p:txBody>
      </p:sp>
      <p:pic>
        <p:nvPicPr>
          <p:cNvPr id="4" name="Picture 3" descr="blackdeath278.jpg"/>
          <p:cNvPicPr>
            <a:picLocks noChangeAspect="1"/>
          </p:cNvPicPr>
          <p:nvPr/>
        </p:nvPicPr>
        <p:blipFill>
          <a:blip r:embed="rId2" cstate="print"/>
          <a:stretch>
            <a:fillRect/>
          </a:stretch>
        </p:blipFill>
        <p:spPr>
          <a:xfrm>
            <a:off x="152400" y="3429000"/>
            <a:ext cx="8610600" cy="3429000"/>
          </a:xfrm>
          <a:prstGeom prst="rect">
            <a:avLst/>
          </a:prstGeom>
        </p:spPr>
      </p:pic>
    </p:spTree>
  </p:cSld>
  <p:clrMapOvr>
    <a:masterClrMapping/>
  </p:clrMapOvr>
  <p:transition>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174</TotalTime>
  <Words>311</Words>
  <Application>Microsoft Office PowerPoint</Application>
  <PresentationFormat>On-screen Show (4:3)</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Opulent</vt:lpstr>
      <vt:lpstr>FADI ILIAS </vt:lpstr>
      <vt:lpstr>Slide 2</vt:lpstr>
      <vt:lpstr>What type of illness it is?</vt:lpstr>
      <vt:lpstr>What is vector born?</vt:lpstr>
      <vt:lpstr>What is the vector animal?</vt:lpstr>
      <vt:lpstr>What is vector born?</vt:lpstr>
      <vt:lpstr>What are the symptoms of the disease?</vt:lpstr>
      <vt:lpstr>IF the Black Death survive, what are some of the health issues you may have?</vt:lpstr>
      <vt:lpstr>Does it affect children or adults or both?</vt:lpstr>
      <vt:lpstr>how does the black death spread?</vt:lpstr>
      <vt:lpstr>When was it developed?</vt:lpstr>
      <vt:lpstr>where did the black death found?</vt:lpstr>
      <vt:lpstr>how many people died from the black death?</vt:lpstr>
      <vt:lpstr>Slide 14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DEATH</dc:title>
  <dc:creator>Owner</dc:creator>
  <cp:lastModifiedBy>Owner</cp:lastModifiedBy>
  <cp:revision>20</cp:revision>
  <dcterms:created xsi:type="dcterms:W3CDTF">2012-12-16T03:03:03Z</dcterms:created>
  <dcterms:modified xsi:type="dcterms:W3CDTF">2012-12-17T00:11:37Z</dcterms:modified>
</cp:coreProperties>
</file>