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4EB30B7-8F0B-4B8A-B908-9500AF1EBBC4}"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B30B7-8F0B-4B8A-B908-9500AF1EBB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B30B7-8F0B-4B8A-B908-9500AF1EBB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B30B7-8F0B-4B8A-B908-9500AF1EBB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4EB30B7-8F0B-4B8A-B908-9500AF1EBB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B30B7-8F0B-4B8A-B908-9500AF1EBB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EB30B7-8F0B-4B8A-B908-9500AF1EBB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EB30B7-8F0B-4B8A-B908-9500AF1EBB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EB30B7-8F0B-4B8A-B908-9500AF1EBB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B30B7-8F0B-4B8A-B908-9500AF1EBB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CB17E-F1E1-45CE-A6EE-1F91493C1523}"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B30B7-8F0B-4B8A-B908-9500AF1EBB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EACB17E-F1E1-45CE-A6EE-1F91493C1523}" type="datetimeFigureOut">
              <a:rPr lang="en-US" smtClean="0"/>
              <a:pPr/>
              <a:t>12/15/2012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4EB30B7-8F0B-4B8A-B908-9500AF1EBBC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QpMfYG4-nqpGBSckpbwa6NsV-ZFGpx5warSk-w85bEdyVJUejb7w"/>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0"/>
            <a:ext cx="9144000" cy="6858000"/>
          </a:xfrm>
          <a:prstGeom prst="rect">
            <a:avLst/>
          </a:prstGeom>
          <a:noFill/>
        </p:spPr>
      </p:pic>
      <p:sp>
        <p:nvSpPr>
          <p:cNvPr id="5" name="Rectangle 4"/>
          <p:cNvSpPr/>
          <p:nvPr/>
        </p:nvSpPr>
        <p:spPr>
          <a:xfrm>
            <a:off x="609600" y="533400"/>
            <a:ext cx="4645824" cy="4278094"/>
          </a:xfrm>
          <a:prstGeom prst="rect">
            <a:avLst/>
          </a:prstGeom>
          <a:noFill/>
        </p:spPr>
        <p:txBody>
          <a:bodyPr wrap="none" lIns="91440" tIns="45720" rIns="91440" bIns="45720">
            <a:spAutoFit/>
          </a:bodyPr>
          <a:lstStyle/>
          <a:p>
            <a:pPr algn="ctr"/>
            <a:r>
              <a:rPr lang="en-GB" sz="13800" b="1" cap="none" spc="0" dirty="0" smtClean="0">
                <a:ln w="12700">
                  <a:solidFill>
                    <a:schemeClr val="tx2">
                      <a:satMod val="155000"/>
                    </a:schemeClr>
                  </a:solidFill>
                  <a:prstDash val="solid"/>
                </a:ln>
                <a:solidFill>
                  <a:sysClr val="windowText" lastClr="000000"/>
                </a:solidFill>
                <a:effectLst>
                  <a:glow rad="101600">
                    <a:schemeClr val="accent1">
                      <a:satMod val="175000"/>
                      <a:alpha val="40000"/>
                    </a:schemeClr>
                  </a:glow>
                  <a:outerShdw blurRad="41275" dist="20320" dir="1800000" algn="tl" rotWithShape="0">
                    <a:srgbClr val="000000">
                      <a:alpha val="40000"/>
                    </a:srgbClr>
                  </a:outerShdw>
                </a:effectLst>
                <a:latin typeface="Alien Encounters" pitchFamily="2" charset="0"/>
              </a:rPr>
              <a:t>H5N1 </a:t>
            </a:r>
          </a:p>
          <a:p>
            <a:pPr algn="ctr"/>
            <a:r>
              <a:rPr lang="en-GB" sz="8000" b="1" cap="none" spc="600" dirty="0" smtClean="0">
                <a:ln w="12700">
                  <a:solidFill>
                    <a:schemeClr val="tx2">
                      <a:satMod val="155000"/>
                    </a:schemeClr>
                  </a:solidFill>
                  <a:prstDash val="solid"/>
                </a:ln>
                <a:solidFill>
                  <a:sysClr val="windowText" lastClr="000000"/>
                </a:solidFill>
                <a:effectLst>
                  <a:glow rad="101600">
                    <a:schemeClr val="accent1">
                      <a:satMod val="175000"/>
                      <a:alpha val="40000"/>
                    </a:schemeClr>
                  </a:glow>
                  <a:outerShdw blurRad="41275" dist="20320" dir="1800000" algn="tl" rotWithShape="0">
                    <a:srgbClr val="000000">
                      <a:alpha val="40000"/>
                    </a:srgbClr>
                  </a:outerShdw>
                </a:effectLst>
                <a:latin typeface="Alien Encounters" pitchFamily="2" charset="0"/>
              </a:rPr>
              <a:t>AVIAN </a:t>
            </a:r>
            <a:endParaRPr lang="en-GB" sz="7200" b="1" cap="none" spc="600" dirty="0" smtClean="0">
              <a:ln w="12700">
                <a:solidFill>
                  <a:schemeClr val="tx2">
                    <a:satMod val="155000"/>
                  </a:schemeClr>
                </a:solidFill>
                <a:prstDash val="solid"/>
              </a:ln>
              <a:solidFill>
                <a:sysClr val="windowText" lastClr="000000"/>
              </a:solidFill>
              <a:effectLst>
                <a:glow rad="101600">
                  <a:schemeClr val="accent1">
                    <a:satMod val="175000"/>
                    <a:alpha val="40000"/>
                  </a:schemeClr>
                </a:glow>
                <a:outerShdw blurRad="41275" dist="20320" dir="1800000" algn="tl" rotWithShape="0">
                  <a:srgbClr val="000000">
                    <a:alpha val="40000"/>
                  </a:srgbClr>
                </a:outerShdw>
              </a:effectLst>
              <a:latin typeface="Alien Encounters" pitchFamily="2" charset="0"/>
            </a:endParaRPr>
          </a:p>
          <a:p>
            <a:pPr algn="ctr"/>
            <a:r>
              <a:rPr lang="en-GB" sz="5400" b="1" cap="none" spc="600" dirty="0" smtClean="0">
                <a:ln w="12700">
                  <a:solidFill>
                    <a:schemeClr val="tx2">
                      <a:satMod val="155000"/>
                    </a:schemeClr>
                  </a:solidFill>
                  <a:prstDash val="solid"/>
                </a:ln>
                <a:solidFill>
                  <a:sysClr val="windowText" lastClr="000000"/>
                </a:solidFill>
                <a:effectLst>
                  <a:glow rad="101600">
                    <a:schemeClr val="accent1">
                      <a:satMod val="175000"/>
                      <a:alpha val="40000"/>
                    </a:schemeClr>
                  </a:glow>
                  <a:outerShdw blurRad="41275" dist="20320" dir="1800000" algn="tl" rotWithShape="0">
                    <a:srgbClr val="000000">
                      <a:alpha val="40000"/>
                    </a:srgbClr>
                  </a:outerShdw>
                </a:effectLst>
                <a:latin typeface="Alien Encounters" pitchFamily="2" charset="0"/>
              </a:rPr>
              <a:t>INFLUENZA</a:t>
            </a:r>
            <a:endParaRPr lang="en-US" sz="5400" b="1" cap="none" spc="600" dirty="0">
              <a:ln w="12700">
                <a:solidFill>
                  <a:schemeClr val="tx2">
                    <a:satMod val="155000"/>
                  </a:schemeClr>
                </a:solidFill>
                <a:prstDash val="solid"/>
              </a:ln>
              <a:solidFill>
                <a:sysClr val="windowText" lastClr="000000"/>
              </a:solidFill>
              <a:effectLst>
                <a:glow rad="101600">
                  <a:schemeClr val="accent1">
                    <a:satMod val="175000"/>
                    <a:alpha val="40000"/>
                  </a:schemeClr>
                </a:glow>
                <a:outerShdw blurRad="41275" dist="20320" dir="1800000" algn="tl" rotWithShape="0">
                  <a:srgbClr val="000000">
                    <a:alpha val="40000"/>
                  </a:srgbClr>
                </a:outerShdw>
              </a:effectLst>
              <a:latin typeface="Alien Encounters" pitchFamily="2" charset="0"/>
            </a:endParaRPr>
          </a:p>
        </p:txBody>
      </p:sp>
      <p:sp>
        <p:nvSpPr>
          <p:cNvPr id="6" name="Rectangle 5"/>
          <p:cNvSpPr/>
          <p:nvPr/>
        </p:nvSpPr>
        <p:spPr>
          <a:xfrm>
            <a:off x="228600" y="5334000"/>
            <a:ext cx="5109091" cy="707886"/>
          </a:xfrm>
          <a:prstGeom prst="rect">
            <a:avLst/>
          </a:prstGeom>
          <a:noFill/>
        </p:spPr>
        <p:txBody>
          <a:bodyPr wrap="none" lIns="91440" tIns="45720" rIns="91440" bIns="45720">
            <a:spAutoFit/>
          </a:bodyPr>
          <a:lstStyle/>
          <a:p>
            <a:pPr algn="ctr"/>
            <a:r>
              <a:rPr lang="en-US" sz="4000" b="1" cap="none" spc="0" dirty="0" smtClean="0">
                <a:ln w="12700">
                  <a:solidFill>
                    <a:schemeClr val="bg2"/>
                  </a:solidFill>
                  <a:prstDash val="solid"/>
                </a:ln>
                <a:solidFill>
                  <a:schemeClr val="bg2">
                    <a:lumMod val="75000"/>
                  </a:schemeClr>
                </a:solidFill>
                <a:effectLst>
                  <a:glow rad="228600">
                    <a:schemeClr val="accent1">
                      <a:satMod val="175000"/>
                      <a:alpha val="40000"/>
                    </a:schemeClr>
                  </a:glow>
                  <a:outerShdw blurRad="41275" dist="20320" dir="1800000" algn="tl" rotWithShape="0">
                    <a:srgbClr val="000000">
                      <a:alpha val="40000"/>
                    </a:srgbClr>
                  </a:outerShdw>
                </a:effectLst>
                <a:latin typeface="Alien Encounters" pitchFamily="2" charset="0"/>
              </a:rPr>
              <a:t>By: Steven Yonan</a:t>
            </a:r>
            <a:endParaRPr lang="en-US" sz="4000" b="1" cap="none" spc="0" dirty="0">
              <a:ln w="12700">
                <a:solidFill>
                  <a:schemeClr val="bg2"/>
                </a:solidFill>
                <a:prstDash val="solid"/>
              </a:ln>
              <a:solidFill>
                <a:schemeClr val="bg2">
                  <a:lumMod val="75000"/>
                </a:schemeClr>
              </a:solidFill>
              <a:effectLst>
                <a:glow rad="228600">
                  <a:schemeClr val="accent1">
                    <a:satMod val="175000"/>
                    <a:alpha val="40000"/>
                  </a:schemeClr>
                </a:glow>
                <a:outerShdw blurRad="41275" dist="20320" dir="1800000" algn="tl" rotWithShape="0">
                  <a:srgbClr val="000000">
                    <a:alpha val="40000"/>
                  </a:srgbClr>
                </a:outerShdw>
              </a:effectLst>
              <a:latin typeface="Alien Encounters"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&amp; Developing </a:t>
            </a:r>
            <a:endParaRPr lang="en-US" dirty="0"/>
          </a:p>
        </p:txBody>
      </p:sp>
      <p:sp>
        <p:nvSpPr>
          <p:cNvPr id="3" name="Content Placeholder 2"/>
          <p:cNvSpPr>
            <a:spLocks noGrp="1"/>
          </p:cNvSpPr>
          <p:nvPr>
            <p:ph idx="1"/>
          </p:nvPr>
        </p:nvSpPr>
        <p:spPr/>
        <p:txBody>
          <a:bodyPr/>
          <a:lstStyle/>
          <a:p>
            <a:r>
              <a:rPr lang="en-US" b="1" dirty="0" smtClean="0"/>
              <a:t>There's</a:t>
            </a:r>
            <a:r>
              <a:rPr lang="en-US" dirty="0" smtClean="0"/>
              <a:t> no </a:t>
            </a:r>
            <a:r>
              <a:rPr lang="en-US" b="1" dirty="0" smtClean="0"/>
              <a:t>cure</a:t>
            </a:r>
            <a:r>
              <a:rPr lang="en-US" dirty="0" smtClean="0"/>
              <a:t> for any kind of flu. The </a:t>
            </a:r>
            <a:r>
              <a:rPr lang="en-US" b="1" dirty="0" smtClean="0"/>
              <a:t>H5N1</a:t>
            </a:r>
            <a:r>
              <a:rPr lang="en-US" dirty="0" smtClean="0"/>
              <a:t> bird flu bug has been particularly deadly for people unlucky enough to catch it</a:t>
            </a:r>
          </a:p>
          <a:p>
            <a:r>
              <a:rPr lang="en-US" dirty="0" smtClean="0"/>
              <a:t>H5N1 may cause more than one influenza pandemic, as it is expected to continue mutating in birds regardless of whether humans develop herd immunity to a future pandemic strain.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971800"/>
          </a:xfrm>
        </p:spPr>
        <p:txBody>
          <a:bodyPr/>
          <a:lstStyle/>
          <a:p>
            <a:endParaRPr lang="en-US" dirty="0"/>
          </a:p>
        </p:txBody>
      </p:sp>
      <p:pic>
        <p:nvPicPr>
          <p:cNvPr id="5124" name="Picture 4" descr="Chart3 Countries where humans have been infected by bird flu (H5N1) since November 2003 "/>
          <p:cNvPicPr>
            <a:picLocks noChangeAspect="1" noChangeArrowheads="1"/>
          </p:cNvPicPr>
          <p:nvPr/>
        </p:nvPicPr>
        <p:blipFill>
          <a:blip r:embed="rId2" cstate="print"/>
          <a:srcRect/>
          <a:stretch>
            <a:fillRect/>
          </a:stretch>
        </p:blipFill>
        <p:spPr bwMode="auto">
          <a:xfrm>
            <a:off x="457200" y="1066800"/>
            <a:ext cx="8229600" cy="5524500"/>
          </a:xfrm>
          <a:prstGeom prst="rect">
            <a:avLst/>
          </a:prstGeom>
          <a:noFill/>
        </p:spPr>
      </p:pic>
      <p:sp>
        <p:nvSpPr>
          <p:cNvPr id="6" name="TextBox 5"/>
          <p:cNvSpPr txBox="1"/>
          <p:nvPr/>
        </p:nvSpPr>
        <p:spPr>
          <a:xfrm>
            <a:off x="381000" y="228600"/>
            <a:ext cx="8305800" cy="646331"/>
          </a:xfrm>
          <a:prstGeom prst="rect">
            <a:avLst/>
          </a:prstGeom>
          <a:noFill/>
        </p:spPr>
        <p:txBody>
          <a:bodyPr wrap="square" rtlCol="0">
            <a:spAutoFit/>
          </a:bodyPr>
          <a:lstStyle/>
          <a:p>
            <a:r>
              <a:rPr lang="en-US" sz="3600" dirty="0" smtClean="0"/>
              <a:t>H5N1 spread in the world </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Discovering</a:t>
            </a:r>
            <a:endParaRPr lang="en-US" dirty="0"/>
          </a:p>
        </p:txBody>
      </p:sp>
      <p:sp>
        <p:nvSpPr>
          <p:cNvPr id="3" name="Content Placeholder 2"/>
          <p:cNvSpPr>
            <a:spLocks noGrp="1"/>
          </p:cNvSpPr>
          <p:nvPr>
            <p:ph idx="1"/>
          </p:nvPr>
        </p:nvSpPr>
        <p:spPr/>
        <p:txBody>
          <a:bodyPr/>
          <a:lstStyle/>
          <a:p>
            <a:r>
              <a:rPr lang="en-US" dirty="0" smtClean="0"/>
              <a:t>They still have H5N1 now days.</a:t>
            </a:r>
          </a:p>
          <a:p>
            <a:r>
              <a:rPr lang="en-US" dirty="0" smtClean="0"/>
              <a:t>It was first discovered in Asia </a:t>
            </a:r>
          </a:p>
          <a:p>
            <a:r>
              <a:rPr lang="en-US" b="1" dirty="0" smtClean="0"/>
              <a:t>Bird flu virus H5N1 is isolated for the first time from a human patient in Hong Kong.</a:t>
            </a:r>
          </a:p>
          <a:p>
            <a:pPr>
              <a:buNone/>
            </a:pPr>
            <a:endParaRPr lang="en-US" dirty="0"/>
          </a:p>
        </p:txBody>
      </p:sp>
      <p:pic>
        <p:nvPicPr>
          <p:cNvPr id="4098" name="Picture 2" descr="https://encrypted-tbn1.gstatic.com/images?q=tbn:ANd9GcS10PqaHaH96D46bFujt-7EMZcM1lv2makcp-MmraIhH_srihOgMA"/>
          <p:cNvPicPr>
            <a:picLocks noChangeAspect="1" noChangeArrowheads="1"/>
          </p:cNvPicPr>
          <p:nvPr/>
        </p:nvPicPr>
        <p:blipFill>
          <a:blip r:embed="rId2" cstate="print"/>
          <a:srcRect/>
          <a:stretch>
            <a:fillRect/>
          </a:stretch>
        </p:blipFill>
        <p:spPr bwMode="auto">
          <a:xfrm>
            <a:off x="3276600" y="3886200"/>
            <a:ext cx="5438775" cy="253365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by </a:t>
            </a:r>
            <a:r>
              <a:rPr lang="en-US" dirty="0" smtClean="0"/>
              <a:t>H5N1</a:t>
            </a:r>
            <a:endParaRPr lang="en-US" dirty="0"/>
          </a:p>
        </p:txBody>
      </p:sp>
      <p:sp>
        <p:nvSpPr>
          <p:cNvPr id="3" name="Content Placeholder 2"/>
          <p:cNvSpPr>
            <a:spLocks noGrp="1"/>
          </p:cNvSpPr>
          <p:nvPr>
            <p:ph idx="1"/>
          </p:nvPr>
        </p:nvSpPr>
        <p:spPr>
          <a:xfrm>
            <a:off x="4038600" y="1600200"/>
            <a:ext cx="4648200" cy="4709160"/>
          </a:xfrm>
        </p:spPr>
        <p:txBody>
          <a:bodyPr>
            <a:normAutofit fontScale="85000" lnSpcReduction="20000"/>
          </a:bodyPr>
          <a:lstStyle/>
          <a:p>
            <a:r>
              <a:rPr lang="en-US" dirty="0" smtClean="0"/>
              <a:t>In January of this year a major outbreak occurred among poultry in Vietnam: 33 of the 64 cities and provinces were affected. In an attempt to contain the epidemic, 1.2 million poultry were slaughtered. It is estimated that over 100 million birds died of the disease.</a:t>
            </a:r>
          </a:p>
          <a:p>
            <a:r>
              <a:rPr lang="en-US" dirty="0" smtClean="0"/>
              <a:t>More people may have died from the Black Death of the 13th </a:t>
            </a:r>
            <a:r>
              <a:rPr lang="en-US" dirty="0" smtClean="0"/>
              <a:t>century</a:t>
            </a:r>
            <a:endParaRPr lang="en-US" dirty="0"/>
          </a:p>
        </p:txBody>
      </p:sp>
      <p:pic>
        <p:nvPicPr>
          <p:cNvPr id="2050" name="Picture 2" descr="https://encrypted-tbn3.gstatic.com/images?q=tbn:ANd9GcS3txnaZO5EjGINVaBKUyLUgrei3Lh9dyAbfnSSnhCging5hXBqIA"/>
          <p:cNvPicPr>
            <a:picLocks noChangeAspect="1" noChangeArrowheads="1"/>
          </p:cNvPicPr>
          <p:nvPr/>
        </p:nvPicPr>
        <p:blipFill>
          <a:blip r:embed="rId2" cstate="print"/>
          <a:srcRect/>
          <a:stretch>
            <a:fillRect/>
          </a:stretch>
        </p:blipFill>
        <p:spPr bwMode="auto">
          <a:xfrm>
            <a:off x="533400" y="1600200"/>
            <a:ext cx="3352800" cy="4495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pPr algn="ctr">
              <a:buNone/>
            </a:pPr>
            <a:r>
              <a:rPr lang="en-US" sz="7200" dirty="0" smtClean="0"/>
              <a:t>Hope you like it </a:t>
            </a:r>
            <a:endParaRPr lang="en-US" sz="7200" dirty="0"/>
          </a:p>
        </p:txBody>
      </p:sp>
      <p:pic>
        <p:nvPicPr>
          <p:cNvPr id="27650" name="Picture 2" descr="C:\Users\S.A.M\AppData\Local\Microsoft\Windows\Temporary Internet Files\Content.IE5\2TJ9BVXF\MC900433817[1].png"/>
          <p:cNvPicPr>
            <a:picLocks noChangeAspect="1" noChangeArrowheads="1"/>
          </p:cNvPicPr>
          <p:nvPr/>
        </p:nvPicPr>
        <p:blipFill>
          <a:blip r:embed="rId2" cstate="print"/>
          <a:srcRect/>
          <a:stretch>
            <a:fillRect/>
          </a:stretch>
        </p:blipFill>
        <p:spPr bwMode="auto">
          <a:xfrm>
            <a:off x="3124200" y="2438400"/>
            <a:ext cx="3276372" cy="32763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encrypted-tbn3.gstatic.com/images?q=tbn:ANd9GcRk7oOegP_36MIkyQ5k3nP0eMInt0HYxYLlMHkdBQlrnewpEbGJKA"/>
          <p:cNvPicPr>
            <a:picLocks noChangeAspect="1" noChangeArrowheads="1"/>
          </p:cNvPicPr>
          <p:nvPr/>
        </p:nvPicPr>
        <p:blipFill>
          <a:blip r:embed="rId2" cstate="print">
            <a:duotone>
              <a:prstClr val="black"/>
              <a:schemeClr val="tx2">
                <a:tint val="45000"/>
                <a:satMod val="400000"/>
              </a:schemeClr>
            </a:duotone>
            <a:lum bright="30000" contrast="-40000"/>
          </a:blip>
          <a:srcRect/>
          <a:stretch>
            <a:fillRect/>
          </a:stretch>
        </p:blipFill>
        <p:spPr bwMode="auto">
          <a:xfrm>
            <a:off x="228600" y="1524000"/>
            <a:ext cx="8515350" cy="4974750"/>
          </a:xfrm>
          <a:prstGeom prst="rect">
            <a:avLst/>
          </a:prstGeom>
          <a:noFill/>
        </p:spPr>
      </p:pic>
      <p:sp>
        <p:nvSpPr>
          <p:cNvPr id="2" name="Title 1"/>
          <p:cNvSpPr>
            <a:spLocks noGrp="1"/>
          </p:cNvSpPr>
          <p:nvPr>
            <p:ph type="title"/>
          </p:nvPr>
        </p:nvSpPr>
        <p:spPr/>
        <p:txBody>
          <a:bodyPr>
            <a:normAutofit/>
          </a:bodyPr>
          <a:lstStyle/>
          <a:p>
            <a:r>
              <a:rPr lang="en-US" dirty="0" smtClean="0"/>
              <a:t>What is that?</a:t>
            </a:r>
            <a:endParaRPr lang="en-US" dirty="0"/>
          </a:p>
        </p:txBody>
      </p:sp>
      <p:sp>
        <p:nvSpPr>
          <p:cNvPr id="3" name="Content Placeholder 2"/>
          <p:cNvSpPr>
            <a:spLocks noGrp="1"/>
          </p:cNvSpPr>
          <p:nvPr>
            <p:ph idx="1"/>
          </p:nvPr>
        </p:nvSpPr>
        <p:spPr/>
        <p:txBody>
          <a:bodyPr/>
          <a:lstStyle/>
          <a:p>
            <a:r>
              <a:rPr lang="en-US" dirty="0" smtClean="0">
                <a:solidFill>
                  <a:schemeClr val="bg1"/>
                </a:solidFill>
                <a:effectLst>
                  <a:outerShdw blurRad="38100" dist="38100" dir="2700000" algn="tl">
                    <a:srgbClr val="000000">
                      <a:alpha val="43137"/>
                    </a:srgbClr>
                  </a:outerShdw>
                </a:effectLst>
              </a:rPr>
              <a:t>Refers </a:t>
            </a:r>
            <a:r>
              <a:rPr lang="en-US" dirty="0">
                <a:solidFill>
                  <a:schemeClr val="bg1"/>
                </a:solidFill>
                <a:effectLst>
                  <a:outerShdw blurRad="38100" dist="38100" dir="2700000" algn="tl">
                    <a:srgbClr val="000000">
                      <a:alpha val="43137"/>
                    </a:srgbClr>
                  </a:outerShdw>
                </a:effectLst>
              </a:rPr>
              <a:t>to an illness caused by any of many different strains of influenza viruses that have adapted to a specific host</a:t>
            </a:r>
            <a:r>
              <a:rPr lang="en-US" dirty="0" smtClean="0">
                <a:solidFill>
                  <a:schemeClr val="bg1"/>
                </a:solidFill>
                <a:effectLst>
                  <a:outerShdw blurRad="38100" dist="38100" dir="2700000" algn="tl">
                    <a:srgbClr val="000000">
                      <a:alpha val="43137"/>
                    </a:srgbClr>
                  </a:outerShdw>
                </a:effectLst>
              </a:rPr>
              <a:t>.</a:t>
            </a:r>
          </a:p>
          <a:p>
            <a:r>
              <a:rPr lang="en-US" dirty="0" smtClean="0">
                <a:solidFill>
                  <a:schemeClr val="bg1"/>
                </a:solidFill>
                <a:effectLst>
                  <a:outerShdw blurRad="38100" dist="38100" dir="2700000" algn="tl">
                    <a:srgbClr val="000000">
                      <a:alpha val="43137"/>
                    </a:srgbClr>
                  </a:outerShdw>
                </a:effectLst>
              </a:rPr>
              <a:t>It considers as a flu.</a:t>
            </a:r>
          </a:p>
          <a:p>
            <a:r>
              <a:rPr lang="en-US" dirty="0" smtClean="0">
                <a:solidFill>
                  <a:schemeClr val="bg1"/>
                </a:solidFill>
                <a:effectLst>
                  <a:outerShdw blurRad="38100" dist="38100" dir="2700000" algn="tl">
                    <a:srgbClr val="000000">
                      <a:alpha val="43137"/>
                    </a:srgbClr>
                  </a:outerShdw>
                </a:effectLst>
              </a:rPr>
              <a:t>You do get Fever </a:t>
            </a:r>
            <a:r>
              <a:rPr lang="en-US" dirty="0">
                <a:solidFill>
                  <a:schemeClr val="bg1"/>
                </a:solidFill>
                <a:effectLst>
                  <a:outerShdw blurRad="38100" dist="38100" dir="2700000" algn="tl">
                    <a:srgbClr val="000000">
                      <a:alpha val="43137"/>
                    </a:srgbClr>
                  </a:outerShdw>
                </a:effectLst>
              </a:rPr>
              <a:t>and </a:t>
            </a:r>
            <a:r>
              <a:rPr lang="en-US" dirty="0" smtClean="0">
                <a:solidFill>
                  <a:schemeClr val="bg1"/>
                </a:solidFill>
                <a:effectLst>
                  <a:outerShdw blurRad="38100" dist="38100" dir="2700000" algn="tl">
                    <a:srgbClr val="000000">
                      <a:alpha val="43137"/>
                    </a:srgbClr>
                  </a:outerShdw>
                </a:effectLst>
              </a:rPr>
              <a:t>lose vision when you have it </a:t>
            </a:r>
          </a:p>
          <a:p>
            <a:r>
              <a:rPr lang="en-US" dirty="0" smtClean="0">
                <a:solidFill>
                  <a:schemeClr val="bg1"/>
                </a:solidFill>
                <a:effectLst>
                  <a:outerShdw blurRad="38100" dist="38100" dir="2700000" algn="tl">
                    <a:srgbClr val="000000">
                      <a:alpha val="43137"/>
                    </a:srgbClr>
                  </a:outerShdw>
                </a:effectLst>
              </a:rPr>
              <a:t> It has </a:t>
            </a:r>
            <a:r>
              <a:rPr lang="en-US" dirty="0">
                <a:solidFill>
                  <a:schemeClr val="bg1"/>
                </a:solidFill>
                <a:effectLst>
                  <a:outerShdw blurRad="38100" dist="38100" dir="2700000" algn="tl">
                    <a:srgbClr val="000000">
                      <a:alpha val="43137"/>
                    </a:srgbClr>
                  </a:outerShdw>
                </a:effectLst>
              </a:rPr>
              <a:t>caused serious outbreaks in domestic poultry in parts of Asia and the Middle East.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s://encrypted-tbn2.gstatic.com/images?q=tbn:ANd9GcSe1zaPZCaDxZifJqkpqGXnlNHPPN_kDUPX4yvwQIddEX52FIFa"/>
          <p:cNvPicPr>
            <a:picLocks noChangeAspect="1" noChangeArrowheads="1"/>
          </p:cNvPicPr>
          <p:nvPr/>
        </p:nvPicPr>
        <p:blipFill>
          <a:blip r:embed="rId2" cstate="print">
            <a:grayscl/>
            <a:lum bright="40000" contrast="-40000"/>
          </a:blip>
          <a:srcRect/>
          <a:stretch>
            <a:fillRect/>
          </a:stretch>
        </p:blipFill>
        <p:spPr bwMode="auto">
          <a:xfrm>
            <a:off x="457200" y="1371599"/>
            <a:ext cx="8305800" cy="5127051"/>
          </a:xfrm>
          <a:prstGeom prst="rect">
            <a:avLst/>
          </a:prstGeom>
          <a:noFill/>
        </p:spPr>
      </p:pic>
      <p:sp>
        <p:nvSpPr>
          <p:cNvPr id="2" name="Title 1"/>
          <p:cNvSpPr>
            <a:spLocks noGrp="1"/>
          </p:cNvSpPr>
          <p:nvPr>
            <p:ph type="title"/>
          </p:nvPr>
        </p:nvSpPr>
        <p:spPr/>
        <p:txBody>
          <a:bodyPr/>
          <a:lstStyle/>
          <a:p>
            <a:r>
              <a:rPr lang="en-US" b="1" dirty="0" smtClean="0"/>
              <a:t>Vector</a:t>
            </a:r>
            <a:r>
              <a:rPr lang="en-US" dirty="0" smtClean="0"/>
              <a:t>-</a:t>
            </a:r>
            <a:r>
              <a:rPr lang="en-US" b="1" dirty="0" smtClean="0"/>
              <a:t>Borne</a:t>
            </a:r>
            <a:endParaRPr lang="en-US" dirty="0"/>
          </a:p>
        </p:txBody>
      </p:sp>
      <p:sp>
        <p:nvSpPr>
          <p:cNvPr id="3" name="Content Placeholder 2"/>
          <p:cNvSpPr>
            <a:spLocks noGrp="1"/>
          </p:cNvSpPr>
          <p:nvPr>
            <p:ph idx="1"/>
          </p:nvPr>
        </p:nvSpPr>
        <p:spPr/>
        <p:txBody>
          <a:bodyPr/>
          <a:lstStyle/>
          <a:p>
            <a:r>
              <a:rPr lang="en-US" dirty="0">
                <a:solidFill>
                  <a:schemeClr val="bg1"/>
                </a:solidFill>
              </a:rPr>
              <a:t>Wild birds may act as temporary </a:t>
            </a:r>
            <a:r>
              <a:rPr lang="en-US" b="1" dirty="0">
                <a:solidFill>
                  <a:schemeClr val="bg1"/>
                </a:solidFill>
              </a:rPr>
              <a:t>vectors</a:t>
            </a:r>
            <a:r>
              <a:rPr lang="en-US" dirty="0">
                <a:solidFill>
                  <a:schemeClr val="bg1"/>
                </a:solidFill>
              </a:rPr>
              <a:t> for HPAI </a:t>
            </a:r>
            <a:r>
              <a:rPr lang="en-US" b="1" dirty="0">
                <a:solidFill>
                  <a:schemeClr val="bg1"/>
                </a:solidFill>
              </a:rPr>
              <a:t>H5N1</a:t>
            </a:r>
            <a:r>
              <a:rPr lang="en-US" dirty="0">
                <a:solidFill>
                  <a:schemeClr val="bg1"/>
                </a:solidFill>
              </a:rPr>
              <a:t> as suggested by </a:t>
            </a:r>
            <a:r>
              <a:rPr lang="en-US" dirty="0" smtClean="0">
                <a:solidFill>
                  <a:schemeClr val="bg1"/>
                </a:solidFill>
              </a:rPr>
              <a:t>the water-</a:t>
            </a:r>
            <a:r>
              <a:rPr lang="en-US" b="1" dirty="0" smtClean="0">
                <a:solidFill>
                  <a:schemeClr val="bg1"/>
                </a:solidFill>
              </a:rPr>
              <a:t>borne</a:t>
            </a:r>
            <a:r>
              <a:rPr lang="en-US" dirty="0">
                <a:solidFill>
                  <a:schemeClr val="bg1"/>
                </a:solidFill>
              </a:rPr>
              <a:t> transmission when HPAI </a:t>
            </a:r>
            <a:r>
              <a:rPr lang="en-US" b="1" dirty="0">
                <a:solidFill>
                  <a:schemeClr val="bg1"/>
                </a:solidFill>
              </a:rPr>
              <a:t>H5N1</a:t>
            </a:r>
            <a:r>
              <a:rPr lang="en-US" dirty="0">
                <a:solidFill>
                  <a:schemeClr val="bg1"/>
                </a:solidFill>
              </a:rPr>
              <a:t> shedding is peaking in poultry</a:t>
            </a:r>
            <a:r>
              <a:rPr lang="en-US" dirty="0" smtClean="0">
                <a:solidFill>
                  <a:schemeClr val="bg1"/>
                </a:solidFill>
              </a:rPr>
              <a:t>.</a:t>
            </a:r>
            <a:br>
              <a:rPr lang="en-US" dirty="0" smtClean="0">
                <a:solidFill>
                  <a:schemeClr val="bg1"/>
                </a:solidFill>
              </a:rPr>
            </a:br>
            <a:r>
              <a:rPr lang="en-US" dirty="0" smtClean="0">
                <a:solidFill>
                  <a:schemeClr val="bg1"/>
                </a:solidFill>
              </a:rPr>
              <a:t>H5N1, </a:t>
            </a:r>
            <a:r>
              <a:rPr lang="en-US" dirty="0">
                <a:solidFill>
                  <a:schemeClr val="bg1"/>
                </a:solidFill>
              </a:rPr>
              <a:t>Medicine is a social science, and politics is nothing else </a:t>
            </a:r>
            <a:r>
              <a:rPr lang="en-US" dirty="0" smtClean="0">
                <a:solidFill>
                  <a:schemeClr val="bg1"/>
                </a:solidFill>
              </a:rPr>
              <a:t>but</a:t>
            </a:r>
            <a:r>
              <a:rPr lang="en-US" dirty="0">
                <a:solidFill>
                  <a:schemeClr val="bg1"/>
                </a:solidFill>
              </a:rPr>
              <a:t> the director of the CDC's </a:t>
            </a:r>
            <a:r>
              <a:rPr lang="en-US" b="1" dirty="0">
                <a:solidFill>
                  <a:schemeClr val="bg1"/>
                </a:solidFill>
              </a:rPr>
              <a:t>Vector</a:t>
            </a:r>
            <a:r>
              <a:rPr lang="en-US" dirty="0">
                <a:solidFill>
                  <a:schemeClr val="bg1"/>
                </a:solidFill>
              </a:rPr>
              <a:t>-</a:t>
            </a:r>
            <a:r>
              <a:rPr lang="en-US" b="1" dirty="0">
                <a:solidFill>
                  <a:schemeClr val="bg1"/>
                </a:solidFill>
              </a:rPr>
              <a:t>Borne</a:t>
            </a:r>
            <a:r>
              <a:rPr lang="en-US" dirty="0">
                <a:solidFill>
                  <a:schemeClr val="bg1"/>
                </a:solidFill>
              </a:rPr>
              <a:t> Infectious Disease </a:t>
            </a:r>
            <a:r>
              <a:rPr lang="en-US" dirty="0" smtClean="0">
                <a:solidFill>
                  <a:schemeClr val="bg1"/>
                </a:solidFill>
              </a:rPr>
              <a:t>Division.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2" name="Picture 8" descr="https://encrypted-tbn1.gstatic.com/images?q=tbn:ANd9GcSDvcfNXncB22QrahK9EbOcZzL1l9cSPsiSYA4KoBPgNBzQO7KHxQ"/>
          <p:cNvPicPr>
            <a:picLocks noChangeAspect="1" noChangeArrowheads="1"/>
          </p:cNvPicPr>
          <p:nvPr/>
        </p:nvPicPr>
        <p:blipFill>
          <a:blip r:embed="rId2" cstate="print">
            <a:duotone>
              <a:prstClr val="black"/>
              <a:schemeClr val="tx2">
                <a:tint val="45000"/>
                <a:satMod val="400000"/>
              </a:schemeClr>
            </a:duotone>
            <a:lum bright="30000" contrast="-40000"/>
          </a:blip>
          <a:srcRect/>
          <a:stretch>
            <a:fillRect/>
          </a:stretch>
        </p:blipFill>
        <p:spPr bwMode="auto">
          <a:xfrm>
            <a:off x="5105400" y="3962400"/>
            <a:ext cx="3609975" cy="2304463"/>
          </a:xfrm>
          <a:prstGeom prst="rect">
            <a:avLst/>
          </a:prstGeom>
          <a:noFill/>
        </p:spPr>
      </p:pic>
      <p:pic>
        <p:nvPicPr>
          <p:cNvPr id="11270" name="Picture 6" descr="https://encrypted-tbn1.gstatic.com/images?q=tbn:ANd9GcSmd8JrHn__czNulQjoG82zZwc2NgEDO6D6KIPufKgeCIhlknLcYw"/>
          <p:cNvPicPr>
            <a:picLocks noChangeAspect="1" noChangeArrowheads="1"/>
          </p:cNvPicPr>
          <p:nvPr/>
        </p:nvPicPr>
        <p:blipFill>
          <a:blip r:embed="rId3" cstate="print">
            <a:duotone>
              <a:prstClr val="black"/>
              <a:schemeClr val="tx2">
                <a:tint val="45000"/>
                <a:satMod val="400000"/>
              </a:schemeClr>
            </a:duotone>
            <a:lum bright="30000" contrast="-40000"/>
          </a:blip>
          <a:srcRect/>
          <a:stretch>
            <a:fillRect/>
          </a:stretch>
        </p:blipFill>
        <p:spPr bwMode="auto">
          <a:xfrm>
            <a:off x="457200" y="4038600"/>
            <a:ext cx="3352800" cy="2232956"/>
          </a:xfrm>
          <a:prstGeom prst="rect">
            <a:avLst/>
          </a:prstGeom>
          <a:noFill/>
        </p:spPr>
      </p:pic>
      <p:pic>
        <p:nvPicPr>
          <p:cNvPr id="11268" name="Picture 4" descr="https://encrypted-tbn2.gstatic.com/images?q=tbn:ANd9GcQKyeNdrPyu-5GrQJwcT4HCC8-WsBdXLM7iG9OWyGYwwSiVlLljDA"/>
          <p:cNvPicPr>
            <a:picLocks noChangeAspect="1" noChangeArrowheads="1"/>
          </p:cNvPicPr>
          <p:nvPr/>
        </p:nvPicPr>
        <p:blipFill>
          <a:blip r:embed="rId4" cstate="print">
            <a:duotone>
              <a:prstClr val="black"/>
              <a:schemeClr val="tx2">
                <a:tint val="45000"/>
                <a:satMod val="400000"/>
              </a:schemeClr>
            </a:duotone>
            <a:lum bright="30000" contrast="-40000"/>
          </a:blip>
          <a:srcRect/>
          <a:stretch>
            <a:fillRect/>
          </a:stretch>
        </p:blipFill>
        <p:spPr bwMode="auto">
          <a:xfrm>
            <a:off x="5053580" y="1371600"/>
            <a:ext cx="3680845" cy="2286000"/>
          </a:xfrm>
          <a:prstGeom prst="rect">
            <a:avLst/>
          </a:prstGeom>
          <a:noFill/>
        </p:spPr>
      </p:pic>
      <p:pic>
        <p:nvPicPr>
          <p:cNvPr id="11266" name="Picture 2" descr="https://encrypted-tbn0.gstatic.com/images?q=tbn:ANd9GcQsteZntYgZ76W_Js5sPh4B7B1FsHdLLuupiwI1GDL5xaLiga-w8Q"/>
          <p:cNvPicPr>
            <a:picLocks noChangeAspect="1" noChangeArrowheads="1"/>
          </p:cNvPicPr>
          <p:nvPr/>
        </p:nvPicPr>
        <p:blipFill>
          <a:blip r:embed="rId5" cstate="print">
            <a:duotone>
              <a:prstClr val="black"/>
              <a:schemeClr val="tx2">
                <a:tint val="45000"/>
                <a:satMod val="400000"/>
              </a:schemeClr>
            </a:duotone>
            <a:lum bright="30000" contrast="-40000"/>
          </a:blip>
          <a:srcRect/>
          <a:stretch>
            <a:fillRect/>
          </a:stretch>
        </p:blipFill>
        <p:spPr bwMode="auto">
          <a:xfrm>
            <a:off x="457200" y="1371600"/>
            <a:ext cx="3429000" cy="2286000"/>
          </a:xfrm>
          <a:prstGeom prst="rect">
            <a:avLst/>
          </a:prstGeom>
          <a:noFill/>
        </p:spPr>
      </p:pic>
      <p:sp>
        <p:nvSpPr>
          <p:cNvPr id="2" name="Title 1"/>
          <p:cNvSpPr>
            <a:spLocks noGrp="1"/>
          </p:cNvSpPr>
          <p:nvPr>
            <p:ph type="title"/>
          </p:nvPr>
        </p:nvSpPr>
        <p:spPr/>
        <p:txBody>
          <a:bodyPr/>
          <a:lstStyle/>
          <a:p>
            <a:r>
              <a:rPr lang="en-US" dirty="0" smtClean="0"/>
              <a:t>Vectors </a:t>
            </a:r>
            <a:endParaRPr lang="en-US" dirty="0"/>
          </a:p>
        </p:txBody>
      </p:sp>
      <p:sp>
        <p:nvSpPr>
          <p:cNvPr id="3" name="Content Placeholder 2"/>
          <p:cNvSpPr>
            <a:spLocks noGrp="1"/>
          </p:cNvSpPr>
          <p:nvPr>
            <p:ph idx="1"/>
          </p:nvPr>
        </p:nvSpPr>
        <p:spPr/>
        <p:txBody>
          <a:bodyPr/>
          <a:lstStyle/>
          <a:p>
            <a:r>
              <a:rPr lang="en-US" dirty="0" smtClean="0">
                <a:solidFill>
                  <a:schemeClr val="bg1"/>
                </a:solidFill>
              </a:rPr>
              <a:t>It is also possible that poultry can transmit the virus to wildlife when they share the same ecosystem.</a:t>
            </a:r>
          </a:p>
          <a:p>
            <a:r>
              <a:rPr lang="en-US" dirty="0" smtClean="0">
                <a:solidFill>
                  <a:schemeClr val="bg1"/>
                </a:solidFill>
              </a:rPr>
              <a:t>Especially ducks, were directly spreading the highly pathogenic strain of H5N1 to chickens, </a:t>
            </a:r>
            <a:r>
              <a:rPr lang="en-US" dirty="0" smtClean="0">
                <a:solidFill>
                  <a:schemeClr val="bg1"/>
                </a:solidFill>
              </a:rPr>
              <a:t>crows, </a:t>
            </a:r>
            <a:r>
              <a:rPr lang="en-US" dirty="0" smtClean="0">
                <a:solidFill>
                  <a:schemeClr val="bg1"/>
                </a:solidFill>
              </a:rPr>
              <a:t>pigeons, and other birds and that it was increasing its ability to infect mammals as well.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s://encrypted-tbn1.gstatic.com/images?q=tbn:ANd9GcSye5d2Kt-VAJpcibwgstkFq3PEcHUrfHKWSkRBhwSxzTnlh34q"/>
          <p:cNvPicPr>
            <a:picLocks noChangeAspect="1" noChangeArrowheads="1"/>
          </p:cNvPicPr>
          <p:nvPr/>
        </p:nvPicPr>
        <p:blipFill>
          <a:blip r:embed="rId2" cstate="print">
            <a:duotone>
              <a:prstClr val="black"/>
              <a:schemeClr val="tx2">
                <a:tint val="45000"/>
                <a:satMod val="400000"/>
              </a:schemeClr>
            </a:duotone>
            <a:lum bright="30000" contrast="-40000"/>
          </a:blip>
          <a:srcRect/>
          <a:stretch>
            <a:fillRect/>
          </a:stretch>
        </p:blipFill>
        <p:spPr bwMode="auto">
          <a:xfrm>
            <a:off x="457200" y="1447800"/>
            <a:ext cx="8229600" cy="5012231"/>
          </a:xfrm>
          <a:prstGeom prst="rect">
            <a:avLst/>
          </a:prstGeom>
          <a:noFill/>
        </p:spPr>
      </p:pic>
      <p:sp>
        <p:nvSpPr>
          <p:cNvPr id="2" name="Title 1"/>
          <p:cNvSpPr>
            <a:spLocks noGrp="1"/>
          </p:cNvSpPr>
          <p:nvPr>
            <p:ph type="title"/>
          </p:nvPr>
        </p:nvSpPr>
        <p:spPr/>
        <p:txBody>
          <a:bodyPr/>
          <a:lstStyle/>
          <a:p>
            <a:r>
              <a:rPr lang="en-US" dirty="0" smtClean="0"/>
              <a:t>From animals to humans</a:t>
            </a:r>
            <a:endParaRPr lang="en-US" dirty="0"/>
          </a:p>
        </p:txBody>
      </p:sp>
      <p:sp>
        <p:nvSpPr>
          <p:cNvPr id="3" name="Content Placeholder 2"/>
          <p:cNvSpPr>
            <a:spLocks noGrp="1"/>
          </p:cNvSpPr>
          <p:nvPr>
            <p:ph idx="1"/>
          </p:nvPr>
        </p:nvSpPr>
        <p:spPr/>
        <p:txBody>
          <a:bodyPr/>
          <a:lstStyle/>
          <a:p>
            <a:r>
              <a:rPr lang="en-US" dirty="0" smtClean="0">
                <a:solidFill>
                  <a:schemeClr val="bg1"/>
                </a:solidFill>
                <a:effectLst>
                  <a:outerShdw blurRad="38100" dist="38100" dir="2700000" algn="tl">
                    <a:srgbClr val="000000">
                      <a:alpha val="43137"/>
                    </a:srgbClr>
                  </a:outerShdw>
                </a:effectLst>
              </a:rPr>
              <a:t>Almost all cases of H5N1 infection in people have been associated with close contact with infected live or dead birds, or H5N1-contaminated environments. The virus does not infect humans easily, and spread from person to person appears to be unusual. There is no evidence that the disease can be spread to people through properly prepared and thoroughly cooked food.</a:t>
            </a:r>
            <a:endParaRPr lang="en-US"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encrypted-tbn3.gstatic.com/images?q=tbn:ANd9GcQTdzX5eHuJAJSxvqbICHRt6uJ-PFM_qgZImVCLHpSnAwXib2cM"/>
          <p:cNvPicPr>
            <a:picLocks noChangeAspect="1" noChangeArrowheads="1"/>
          </p:cNvPicPr>
          <p:nvPr/>
        </p:nvPicPr>
        <p:blipFill>
          <a:blip r:embed="rId2" cstate="print"/>
          <a:srcRect/>
          <a:stretch>
            <a:fillRect/>
          </a:stretch>
        </p:blipFill>
        <p:spPr bwMode="auto">
          <a:xfrm>
            <a:off x="4800600" y="1371600"/>
            <a:ext cx="3810000" cy="4953000"/>
          </a:xfrm>
          <a:prstGeom prst="rect">
            <a:avLst/>
          </a:prstGeom>
          <a:noFill/>
        </p:spPr>
      </p:pic>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a:xfrm>
            <a:off x="457200" y="1600200"/>
            <a:ext cx="4191000" cy="4709160"/>
          </a:xfrm>
        </p:spPr>
        <p:txBody>
          <a:bodyPr>
            <a:normAutofit fontScale="77500" lnSpcReduction="20000"/>
          </a:bodyPr>
          <a:lstStyle/>
          <a:p>
            <a:r>
              <a:rPr lang="en-US" dirty="0" smtClean="0"/>
              <a:t>The symptoms of H5N1 infection may include fever and cough, sore throat, and muscle aches. Other early symptoms may include abdominal pain, chest pain and diarrhea. The infection may progress quickly to severe respiratory illness (for example, difficulty breathing or shortness of breath, pneumonia, Acute Respiratory Distress Syndrome)</a:t>
            </a:r>
          </a:p>
          <a:p>
            <a:r>
              <a:rPr lang="en-US" dirty="0" smtClean="0"/>
              <a:t>Ending stage is death.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Issues</a:t>
            </a:r>
            <a:endParaRPr lang="en-US" dirty="0"/>
          </a:p>
        </p:txBody>
      </p:sp>
      <p:sp>
        <p:nvSpPr>
          <p:cNvPr id="3" name="Content Placeholder 2"/>
          <p:cNvSpPr>
            <a:spLocks noGrp="1"/>
          </p:cNvSpPr>
          <p:nvPr>
            <p:ph idx="1"/>
          </p:nvPr>
        </p:nvSpPr>
        <p:spPr>
          <a:xfrm>
            <a:off x="457200" y="1371600"/>
            <a:ext cx="8229600" cy="4709160"/>
          </a:xfrm>
        </p:spPr>
        <p:txBody>
          <a:bodyPr/>
          <a:lstStyle/>
          <a:p>
            <a:r>
              <a:rPr lang="en-US" dirty="0" smtClean="0"/>
              <a:t>the number of `blind spots’ we have around the world, we are dealing with huge gaps in our knowledge of what is actually going on.</a:t>
            </a:r>
          </a:p>
          <a:p>
            <a:r>
              <a:rPr lang="en-US" dirty="0" smtClean="0"/>
              <a:t>No black teeth, or worms in blood.</a:t>
            </a:r>
          </a:p>
          <a:p>
            <a:r>
              <a:rPr lang="en-US" dirty="0" smtClean="0"/>
              <a:t>You may get sick again, and it is just as bad as it is .</a:t>
            </a:r>
          </a:p>
        </p:txBody>
      </p:sp>
      <p:pic>
        <p:nvPicPr>
          <p:cNvPr id="9218" name="Picture 2" descr="https://encrypted-tbn3.gstatic.com/images?q=tbn:ANd9GcS80RE7_j6fBkyYfhvrIegSyN5ph3kUJpw1-Vu92LrpWJKvGsTQ"/>
          <p:cNvPicPr>
            <a:picLocks noChangeAspect="1" noChangeArrowheads="1"/>
          </p:cNvPicPr>
          <p:nvPr/>
        </p:nvPicPr>
        <p:blipFill>
          <a:blip r:embed="rId2" cstate="print"/>
          <a:srcRect/>
          <a:stretch>
            <a:fillRect/>
          </a:stretch>
        </p:blipFill>
        <p:spPr bwMode="auto">
          <a:xfrm>
            <a:off x="2819400" y="4267200"/>
            <a:ext cx="5943600" cy="228600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Affective </a:t>
            </a:r>
            <a:endParaRPr lang="en-US" dirty="0"/>
          </a:p>
        </p:txBody>
      </p:sp>
      <p:sp>
        <p:nvSpPr>
          <p:cNvPr id="3" name="Content Placeholder 2"/>
          <p:cNvSpPr>
            <a:spLocks noGrp="1"/>
          </p:cNvSpPr>
          <p:nvPr>
            <p:ph idx="1"/>
          </p:nvPr>
        </p:nvSpPr>
        <p:spPr/>
        <p:txBody>
          <a:bodyPr/>
          <a:lstStyle/>
          <a:p>
            <a:r>
              <a:rPr lang="en-US" dirty="0" smtClean="0"/>
              <a:t>The majority of cases have occurred among </a:t>
            </a:r>
            <a:r>
              <a:rPr lang="en-US" b="1" dirty="0" smtClean="0"/>
              <a:t>children</a:t>
            </a:r>
            <a:r>
              <a:rPr lang="en-US" dirty="0" smtClean="0"/>
              <a:t> and </a:t>
            </a:r>
            <a:r>
              <a:rPr lang="en-US" b="1" dirty="0" smtClean="0"/>
              <a:t>adults</a:t>
            </a:r>
            <a:r>
              <a:rPr lang="en-US" dirty="0" smtClean="0"/>
              <a:t> aged less than 40 years old.</a:t>
            </a:r>
            <a:endParaRPr lang="en-US" dirty="0"/>
          </a:p>
        </p:txBody>
      </p:sp>
      <p:pic>
        <p:nvPicPr>
          <p:cNvPr id="8194" name="Picture 2" descr="Study: Bird flu death rate may be overblown"/>
          <p:cNvPicPr>
            <a:picLocks noChangeAspect="1" noChangeArrowheads="1"/>
          </p:cNvPicPr>
          <p:nvPr/>
        </p:nvPicPr>
        <p:blipFill>
          <a:blip r:embed="rId2" cstate="print"/>
          <a:srcRect/>
          <a:stretch>
            <a:fillRect/>
          </a:stretch>
        </p:blipFill>
        <p:spPr bwMode="auto">
          <a:xfrm>
            <a:off x="2667000" y="3124200"/>
            <a:ext cx="6096000" cy="34290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encrypted-tbn1.gstatic.com/images?q=tbn:ANd9GcSsRWrLXgd-KLqW9bMCCZX5JdHauQhvpIyeN4Ii0elQe_qeNWB_3g"/>
          <p:cNvPicPr>
            <a:picLocks noChangeAspect="1" noChangeArrowheads="1"/>
          </p:cNvPicPr>
          <p:nvPr/>
        </p:nvPicPr>
        <p:blipFill>
          <a:blip r:embed="rId2" cstate="print"/>
          <a:srcRect/>
          <a:stretch>
            <a:fillRect/>
          </a:stretch>
        </p:blipFill>
        <p:spPr bwMode="auto">
          <a:xfrm>
            <a:off x="457200" y="1371600"/>
            <a:ext cx="8305800" cy="5143500"/>
          </a:xfrm>
          <a:prstGeom prst="rect">
            <a:avLst/>
          </a:prstGeom>
          <a:noFill/>
        </p:spPr>
      </p:pic>
      <p:sp>
        <p:nvSpPr>
          <p:cNvPr id="2" name="Title 1"/>
          <p:cNvSpPr>
            <a:spLocks noGrp="1"/>
          </p:cNvSpPr>
          <p:nvPr>
            <p:ph type="title"/>
          </p:nvPr>
        </p:nvSpPr>
        <p:spPr/>
        <p:txBody>
          <a:bodyPr/>
          <a:lstStyle/>
          <a:p>
            <a:r>
              <a:rPr lang="en-US" dirty="0" smtClean="0"/>
              <a:t>Human-to-Human</a:t>
            </a: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bg1"/>
                </a:solidFill>
                <a:effectLst>
                  <a:outerShdw blurRad="38100" dist="38100" dir="2700000" algn="tl">
                    <a:srgbClr val="000000">
                      <a:alpha val="43137"/>
                    </a:srgbClr>
                  </a:outerShdw>
                </a:effectLst>
              </a:rPr>
              <a:t>Suggest that statistical methods can prove or confirm human-to-human transmission, but this suggestion is misleading. Modeling approaches can suggest transmission modalities to account for case patterns, but determination of human-to-human transmission requires detailed field epidemiologic investigations in which human, animal, and environmental exposures as well as clinical and laboratory data are assessed and interpreted.</a:t>
            </a:r>
          </a:p>
          <a:p>
            <a:r>
              <a:rPr lang="en-US" dirty="0" smtClean="0">
                <a:solidFill>
                  <a:schemeClr val="bg1"/>
                </a:solidFill>
                <a:effectLst>
                  <a:outerShdw blurRad="38100" dist="38100" dir="2700000" algn="tl">
                    <a:srgbClr val="000000">
                      <a:alpha val="43137"/>
                    </a:srgbClr>
                  </a:outerShdw>
                </a:effectLst>
              </a:rPr>
              <a:t>It needs a vector to be transmitted.</a:t>
            </a:r>
            <a:endParaRPr lang="en-US"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109</TotalTime>
  <Words>507</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Slide 1</vt:lpstr>
      <vt:lpstr>What is that?</vt:lpstr>
      <vt:lpstr>Vector-Borne</vt:lpstr>
      <vt:lpstr>Vectors </vt:lpstr>
      <vt:lpstr>From animals to humans</vt:lpstr>
      <vt:lpstr>Symptoms</vt:lpstr>
      <vt:lpstr>Health Issues</vt:lpstr>
      <vt:lpstr>Affective </vt:lpstr>
      <vt:lpstr>Human-to-Human</vt:lpstr>
      <vt:lpstr>Medications &amp; Developing </vt:lpstr>
      <vt:lpstr>Slide 11</vt:lpstr>
      <vt:lpstr>Discovering</vt:lpstr>
      <vt:lpstr>Death by H5N1</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dc:creator>
  <cp:lastModifiedBy>S.A.M</cp:lastModifiedBy>
  <cp:revision>12</cp:revision>
  <dcterms:created xsi:type="dcterms:W3CDTF">2012-12-15T21:44:32Z</dcterms:created>
  <dcterms:modified xsi:type="dcterms:W3CDTF">2012-12-16T01:54:30Z</dcterms:modified>
</cp:coreProperties>
</file>